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3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5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8" r:id="rId5"/>
    <p:sldMasterId id="2147483721" r:id="rId6"/>
    <p:sldMasterId id="2147483753" r:id="rId7"/>
    <p:sldMasterId id="2147483816" r:id="rId8"/>
    <p:sldMasterId id="2147483855" r:id="rId9"/>
  </p:sldMasterIdLst>
  <p:notesMasterIdLst>
    <p:notesMasterId r:id="rId28"/>
  </p:notesMasterIdLst>
  <p:sldIdLst>
    <p:sldId id="257" r:id="rId10"/>
    <p:sldId id="341" r:id="rId11"/>
    <p:sldId id="338" r:id="rId12"/>
    <p:sldId id="332" r:id="rId13"/>
    <p:sldId id="6623" r:id="rId14"/>
    <p:sldId id="6624" r:id="rId15"/>
    <p:sldId id="6625" r:id="rId16"/>
    <p:sldId id="6622" r:id="rId17"/>
    <p:sldId id="6617" r:id="rId18"/>
    <p:sldId id="6619" r:id="rId19"/>
    <p:sldId id="758" r:id="rId20"/>
    <p:sldId id="1545" r:id="rId21"/>
    <p:sldId id="6566" r:id="rId22"/>
    <p:sldId id="6613" r:id="rId23"/>
    <p:sldId id="6626" r:id="rId24"/>
    <p:sldId id="336" r:id="rId25"/>
    <p:sldId id="6627" r:id="rId26"/>
    <p:sldId id="6614" r:id="rId2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6BE483-1950-4C69-A02D-FC2052F480C7}">
          <p14:sldIdLst>
            <p14:sldId id="257"/>
            <p14:sldId id="341"/>
            <p14:sldId id="338"/>
            <p14:sldId id="332"/>
            <p14:sldId id="6623"/>
            <p14:sldId id="6624"/>
            <p14:sldId id="6625"/>
            <p14:sldId id="6622"/>
            <p14:sldId id="6617"/>
            <p14:sldId id="6619"/>
            <p14:sldId id="758"/>
            <p14:sldId id="1545"/>
            <p14:sldId id="6566"/>
            <p14:sldId id="6613"/>
            <p14:sldId id="6626"/>
            <p14:sldId id="336"/>
            <p14:sldId id="6627"/>
            <p14:sldId id="66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ssman, Rachel" initials="WR" lastIdx="33" clrIdx="0">
    <p:extLst>
      <p:ext uri="{19B8F6BF-5375-455C-9EA6-DF929625EA0E}">
        <p15:presenceInfo xmlns:p15="http://schemas.microsoft.com/office/powerpoint/2012/main" userId="S-1-5-21-3975104314-4056061806-2452624592-9609" providerId="AD"/>
      </p:ext>
    </p:extLst>
  </p:cmAuthor>
  <p:cmAuthor id="2" name="Czin, Ashley" initials="CA" lastIdx="1" clrIdx="1">
    <p:extLst>
      <p:ext uri="{19B8F6BF-5375-455C-9EA6-DF929625EA0E}">
        <p15:presenceInfo xmlns:p15="http://schemas.microsoft.com/office/powerpoint/2012/main" userId="S-1-5-21-3975104314-4056061806-2452624592-7707" providerId="AD"/>
      </p:ext>
    </p:extLst>
  </p:cmAuthor>
  <p:cmAuthor id="3" name="Koziara, Katie" initials="KK" lastIdx="12" clrIdx="2">
    <p:extLst>
      <p:ext uri="{19B8F6BF-5375-455C-9EA6-DF929625EA0E}">
        <p15:presenceInfo xmlns:p15="http://schemas.microsoft.com/office/powerpoint/2012/main" userId="S-1-5-21-3975104314-4056061806-2452624592-7561" providerId="AD"/>
      </p:ext>
    </p:extLst>
  </p:cmAuthor>
  <p:cmAuthor id="4" name="Schwartz, Karyn" initials="SK" lastIdx="2" clrIdx="3">
    <p:extLst>
      <p:ext uri="{19B8F6BF-5375-455C-9EA6-DF929625EA0E}">
        <p15:presenceInfo xmlns:p15="http://schemas.microsoft.com/office/powerpoint/2012/main" userId="S-1-5-21-3975104314-4056061806-2452624592-4679" providerId="AD"/>
      </p:ext>
    </p:extLst>
  </p:cmAuthor>
  <p:cmAuthor id="5" name="Grumbo, Lindsey" initials="GL" lastIdx="27" clrIdx="4">
    <p:extLst>
      <p:ext uri="{19B8F6BF-5375-455C-9EA6-DF929625EA0E}">
        <p15:presenceInfo xmlns:p15="http://schemas.microsoft.com/office/powerpoint/2012/main" userId="S-1-5-21-3975104314-4056061806-2452624592-4685" providerId="AD"/>
      </p:ext>
    </p:extLst>
  </p:cmAuthor>
  <p:cmAuthor id="6" name="Lowenstein, Lisa" initials="LL" lastIdx="23" clrIdx="5">
    <p:extLst>
      <p:ext uri="{19B8F6BF-5375-455C-9EA6-DF929625EA0E}">
        <p15:presenceInfo xmlns:p15="http://schemas.microsoft.com/office/powerpoint/2012/main" userId="S::llowenstein@phrma.org::3ecd4092-7012-48eb-af9a-58fb66181582" providerId="AD"/>
      </p:ext>
    </p:extLst>
  </p:cmAuthor>
  <p:cmAuthor id="7" name="Roberto, Pamela" initials="RP" lastIdx="6" clrIdx="6">
    <p:extLst>
      <p:ext uri="{19B8F6BF-5375-455C-9EA6-DF929625EA0E}">
        <p15:presenceInfo xmlns:p15="http://schemas.microsoft.com/office/powerpoint/2012/main" userId="S-1-5-21-3975104314-4056061806-2452624592-2158" providerId="AD"/>
      </p:ext>
    </p:extLst>
  </p:cmAuthor>
  <p:cmAuthor id="8" name="Pezalla, Amanda" initials="PA" lastIdx="2" clrIdx="7">
    <p:extLst>
      <p:ext uri="{19B8F6BF-5375-455C-9EA6-DF929625EA0E}">
        <p15:presenceInfo xmlns:p15="http://schemas.microsoft.com/office/powerpoint/2012/main" userId="S::apezalla@phrma.org::9abd1618-7321-402d-93de-63a2b9c17830" providerId="AD"/>
      </p:ext>
    </p:extLst>
  </p:cmAuthor>
  <p:cmAuthor id="9" name="Chan, Joanne" initials="CJ" lastIdx="5" clrIdx="8">
    <p:extLst>
      <p:ext uri="{19B8F6BF-5375-455C-9EA6-DF929625EA0E}">
        <p15:presenceInfo xmlns:p15="http://schemas.microsoft.com/office/powerpoint/2012/main" userId="S-1-5-21-3975104314-4056061806-2452624592-7523" providerId="AD"/>
      </p:ext>
    </p:extLst>
  </p:cmAuthor>
  <p:cmAuthor id="10" name="Wagner, Julie" initials="WJ" lastIdx="8" clrIdx="9">
    <p:extLst>
      <p:ext uri="{19B8F6BF-5375-455C-9EA6-DF929625EA0E}">
        <p15:presenceInfo xmlns:p15="http://schemas.microsoft.com/office/powerpoint/2012/main" userId="S-1-5-21-3975104314-4056061806-2452624592-7273" providerId="AD"/>
      </p:ext>
    </p:extLst>
  </p:cmAuthor>
  <p:cmAuthor id="11" name="Kimmel, Melissa" initials="KM" lastIdx="1" clrIdx="10">
    <p:extLst>
      <p:ext uri="{19B8F6BF-5375-455C-9EA6-DF929625EA0E}">
        <p15:presenceInfo xmlns:p15="http://schemas.microsoft.com/office/powerpoint/2012/main" userId="S::MKimmel@phrma.org::7f6f8ae0-b126-45e6-bb24-282fbb461ec8" providerId="AD"/>
      </p:ext>
    </p:extLst>
  </p:cmAuthor>
  <p:cmAuthor id="12" name="Migliara, Gabby" initials="MG" lastIdx="2" clrIdx="11">
    <p:extLst>
      <p:ext uri="{19B8F6BF-5375-455C-9EA6-DF929625EA0E}">
        <p15:presenceInfo xmlns:p15="http://schemas.microsoft.com/office/powerpoint/2012/main" userId="S-1-5-21-3975104314-4056061806-2452624592-22268" providerId="AD"/>
      </p:ext>
    </p:extLst>
  </p:cmAuthor>
  <p:cmAuthor id="13" name="Newell, Brian" initials="NB" lastIdx="1" clrIdx="12">
    <p:extLst>
      <p:ext uri="{19B8F6BF-5375-455C-9EA6-DF929625EA0E}">
        <p15:presenceInfo xmlns:p15="http://schemas.microsoft.com/office/powerpoint/2012/main" userId="S::bnewell@phrma.org::823b6590-17ec-4e9d-874b-68e14c9fd0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0A6"/>
    <a:srgbClr val="79C9C4"/>
    <a:srgbClr val="1F334A"/>
    <a:srgbClr val="DE3F2F"/>
    <a:srgbClr val="2B88D4"/>
    <a:srgbClr val="DA3E2C"/>
    <a:srgbClr val="33B4B2"/>
    <a:srgbClr val="1EB3A9"/>
    <a:srgbClr val="1EC4BA"/>
    <a:srgbClr val="288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0" autoAdjust="0"/>
    <p:restoredTop sz="96327" autoAdjust="0"/>
  </p:normalViewPr>
  <p:slideViewPr>
    <p:cSldViewPr snapToGrid="0" snapToObjects="1">
      <p:cViewPr varScale="1">
        <p:scale>
          <a:sx n="98" d="100"/>
          <a:sy n="98" d="100"/>
        </p:scale>
        <p:origin x="4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ziara, Katie" userId="a4785f4c-417b-446a-8ab9-91a11ff6cf94" providerId="ADAL" clId="{747042E3-FFB7-4658-BEC6-EBAA0BA0ACCB}"/>
    <pc:docChg chg="modSld">
      <pc:chgData name="Koziara, Katie" userId="a4785f4c-417b-446a-8ab9-91a11ff6cf94" providerId="ADAL" clId="{747042E3-FFB7-4658-BEC6-EBAA0BA0ACCB}" dt="2021-01-21T19:03:09.594" v="3" actId="403"/>
      <pc:docMkLst>
        <pc:docMk/>
      </pc:docMkLst>
      <pc:sldChg chg="modSp">
        <pc:chgData name="Koziara, Katie" userId="a4785f4c-417b-446a-8ab9-91a11ff6cf94" providerId="ADAL" clId="{747042E3-FFB7-4658-BEC6-EBAA0BA0ACCB}" dt="2021-01-21T19:03:04.842" v="2" actId="14100"/>
        <pc:sldMkLst>
          <pc:docMk/>
          <pc:sldMk cId="1460608200" sldId="6619"/>
        </pc:sldMkLst>
        <pc:spChg chg="mod">
          <ac:chgData name="Koziara, Katie" userId="a4785f4c-417b-446a-8ab9-91a11ff6cf94" providerId="ADAL" clId="{747042E3-FFB7-4658-BEC6-EBAA0BA0ACCB}" dt="2021-01-21T19:03:04.842" v="2" actId="14100"/>
          <ac:spMkLst>
            <pc:docMk/>
            <pc:sldMk cId="1460608200" sldId="6619"/>
            <ac:spMk id="4" creationId="{6BC05566-0E58-4B01-9C55-2ACD8CFEB6DE}"/>
          </ac:spMkLst>
        </pc:spChg>
      </pc:sldChg>
      <pc:sldChg chg="modSp">
        <pc:chgData name="Koziara, Katie" userId="a4785f4c-417b-446a-8ab9-91a11ff6cf94" providerId="ADAL" clId="{747042E3-FFB7-4658-BEC6-EBAA0BA0ACCB}" dt="2021-01-21T19:03:09.594" v="3" actId="403"/>
        <pc:sldMkLst>
          <pc:docMk/>
          <pc:sldMk cId="1305972241" sldId="6624"/>
        </pc:sldMkLst>
        <pc:spChg chg="mod">
          <ac:chgData name="Koziara, Katie" userId="a4785f4c-417b-446a-8ab9-91a11ff6cf94" providerId="ADAL" clId="{747042E3-FFB7-4658-BEC6-EBAA0BA0ACCB}" dt="2021-01-21T19:03:09.594" v="3" actId="403"/>
          <ac:spMkLst>
            <pc:docMk/>
            <pc:sldMk cId="1305972241" sldId="6624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HMCSAP096719.PHM.LOCAL\Policy\RESEARCH,%20Rx%20COST,%20SUPPLY%20CHAIN%20(JENNY)\1%20-%20RX%20COST,%20PRICE%20AND%20US%20HEALTH%20SPENDING\_B%20-%20SPENDING,%20NHE,%20VARIATION\IQVIA%20OOP%20Cost%20Analysis\Data%20Analysis%20&amp;%20Results\White%20Paper%20Data%20Tables_07-20-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D405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F4-ED4E-9CC6-4D56C4CC6507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F4-ED4E-9CC6-4D56C4CC6507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F4-ED4E-9CC6-4D56C4CC6507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F4-ED4E-9CC6-4D56C4CC650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20</c:v>
                </c:pt>
                <c:pt idx="2">
                  <c:v>33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F4-ED4E-9CC6-4D56C4CC6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49316187886756"/>
          <c:y val="5.8543035470595639E-2"/>
          <c:w val="0.68150683812113244"/>
          <c:h val="0.866717577381174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Sharing Set by Health Plan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A06-415E-8E63-4DC5584F04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Sheet1!$A$7:$A$8</c:f>
              <c:strCache>
                <c:ptCount val="2"/>
                <c:pt idx="0">
                  <c:v>Final Out-of-Pocket Spending After Patient Assistance</c:v>
                </c:pt>
                <c:pt idx="1">
                  <c:v>Cost Sharing Set by Health Plan</c:v>
                </c:pt>
              </c:strCache>
            </c:strRef>
          </c:cat>
          <c:val>
            <c:numRef>
              <c:f>Sheet1!$B$7:$B$8</c:f>
              <c:numCache>
                <c:formatCode>_("$"* #,##0_);_("$"* \(#,##0\);_("$"* "-"??_);_(@_)</c:formatCode>
                <c:ptCount val="2"/>
                <c:pt idx="0" formatCode="&quot;$&quot;#,##0">
                  <c:v>347.10853658001071</c:v>
                </c:pt>
                <c:pt idx="1">
                  <c:v>780.08870842035765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6-4B81-8087-47B6275CF90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6"/>
        <c:axId val="499232879"/>
        <c:axId val="458678127"/>
      </c:barChart>
      <c:catAx>
        <c:axId val="49923287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58678127"/>
        <c:crosses val="autoZero"/>
        <c:auto val="1"/>
        <c:lblAlgn val="ctr"/>
        <c:lblOffset val="100"/>
        <c:noMultiLvlLbl val="0"/>
      </c:catAx>
      <c:valAx>
        <c:axId val="458678127"/>
        <c:scaling>
          <c:orientation val="minMax"/>
          <c:min val="0"/>
        </c:scaling>
        <c:delete val="1"/>
        <c:axPos val="b"/>
        <c:numFmt formatCode="&quot;$&quot;#,##0" sourceLinked="1"/>
        <c:majorTickMark val="out"/>
        <c:minorTickMark val="none"/>
        <c:tickLblPos val="nextTo"/>
        <c:crossAx val="499232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F4-ED4E-9CC6-4D56C4CC650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F4-ED4E-9CC6-4D56C4CC650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F4-ED4E-9CC6-4D56C4CC650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F4-ED4E-9CC6-4D56C4CC650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20</c:v>
                </c:pt>
                <c:pt idx="2">
                  <c:v>33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F4-ED4E-9CC6-4D56C4CC6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922-442A-84C7-A49CAE4331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922-442A-84C7-A49CAE4331C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922-442A-84C7-A49CAE4331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 rtl="0"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40.200000000000003</c:v>
                </c:pt>
                <c:pt idx="1">
                  <c:v>30.8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22-442A-84C7-A49CAE4331C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Diabetes!$A$19</c:f>
              <c:strCache>
                <c:ptCount val="1"/>
                <c:pt idx="0">
                  <c:v>Annual Cost of Brand Treatment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Diabetes!$B$18:$F$18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Diabetes!$B$19:$F$19</c:f>
              <c:numCache>
                <c:formatCode>General</c:formatCode>
                <c:ptCount val="5"/>
                <c:pt idx="0">
                  <c:v>1</c:v>
                </c:pt>
                <c:pt idx="1">
                  <c:v>1.002</c:v>
                </c:pt>
                <c:pt idx="2">
                  <c:v>0.92885400000000007</c:v>
                </c:pt>
                <c:pt idx="3">
                  <c:v>0.84990141000000008</c:v>
                </c:pt>
                <c:pt idx="4">
                  <c:v>0.76491126900000006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AB-405C-B42A-4A6CC64EC8BF}"/>
            </c:ext>
          </c:extLst>
        </c:ser>
        <c:ser>
          <c:idx val="1"/>
          <c:order val="1"/>
          <c:tx>
            <c:strRef>
              <c:f>Diabetes!$A$20</c:f>
              <c:strCache>
                <c:ptCount val="1"/>
                <c:pt idx="0">
                  <c:v>Annual OOP Cost Exposure for Patient Taking Brand Medicine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Diabetes!$B$18:$F$18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Diabetes!$B$20:$F$20</c:f>
              <c:numCache>
                <c:formatCode>General</c:formatCode>
                <c:ptCount val="5"/>
                <c:pt idx="0">
                  <c:v>1</c:v>
                </c:pt>
                <c:pt idx="1">
                  <c:v>1.0020065244934233</c:v>
                </c:pt>
                <c:pt idx="2">
                  <c:v>1.0910275472926025</c:v>
                </c:pt>
                <c:pt idx="3">
                  <c:v>1.2183570032963986</c:v>
                </c:pt>
                <c:pt idx="4">
                  <c:v>1.2295015479684865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B-405C-B42A-4A6CC64EC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2051408"/>
        <c:axId val="1361146608"/>
      </c:lineChart>
      <c:catAx>
        <c:axId val="137205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146608"/>
        <c:crosses val="autoZero"/>
        <c:auto val="1"/>
        <c:lblAlgn val="ctr"/>
        <c:lblOffset val="100"/>
        <c:noMultiLvlLbl val="0"/>
      </c:catAx>
      <c:valAx>
        <c:axId val="1361146608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0"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us" b="0" i="0" u="none" baseline="0">
                    <a:solidFill>
                      <a:schemeClr val="bg1"/>
                    </a:solidFill>
                  </a:rPr>
                  <a:t>2015 = 1</a:t>
                </a:r>
              </a:p>
            </c:rich>
          </c:tx>
          <c:layout>
            <c:manualLayout>
              <c:xMode val="edge"/>
              <c:yMode val="edge"/>
              <c:x val="1.0839736253948372E-2"/>
              <c:y val="0.41972577290915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0"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05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rtl="0"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us" sz="1200" b="1" i="0" u="none" baseline="0" dirty="0">
                <a:solidFill>
                  <a:schemeClr val="tx2"/>
                </a:solidFill>
              </a:rPr>
              <a:t>Costo Final de Gastos de Bolsillo por Prescripci</a:t>
            </a:r>
            <a:r>
              <a:rPr lang="es-US" sz="1200" b="0" i="0" u="none" strike="noStrike" baseline="0" dirty="0">
                <a:effectLst/>
              </a:rPr>
              <a:t>ó</a:t>
            </a:r>
            <a:r>
              <a:rPr lang="es-us" sz="1200" b="1" i="0" u="none" baseline="0" dirty="0">
                <a:solidFill>
                  <a:schemeClr val="tx2"/>
                </a:solidFill>
              </a:rPr>
              <a:t>n de Insulina, Todos los Pagadores,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621722579116014"/>
          <c:y val="0.14405198513439171"/>
          <c:w val="0.38351199080283016"/>
          <c:h val="0.855948014865608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Final Out-of-Pocket Cost per Patient per Prescription by Payer Type and Diabetes Medicine, 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12-47B2-BE3F-A5F9E8A5AB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12-47B2-BE3F-A5F9E8A5AB54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12-47B2-BE3F-A5F9E8A5AB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12-47B2-BE3F-A5F9E8A5AB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08-46B6-A531-AAFFF89B2BC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0"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912-47B2-BE3F-A5F9E8A5AB5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0"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912-47B2-BE3F-A5F9E8A5AB5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0"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912-47B2-BE3F-A5F9E8A5AB54}"/>
                </c:ext>
              </c:extLst>
            </c:dLbl>
            <c:dLbl>
              <c:idx val="3"/>
              <c:layout>
                <c:manualLayout>
                  <c:x val="5.9686969371563646E-3"/>
                  <c:y val="8.51111281399278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0"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12-47B2-BE3F-A5F9E8A5AB54}"/>
                </c:ext>
              </c:extLst>
            </c:dLbl>
            <c:dLbl>
              <c:idx val="4"/>
              <c:layout>
                <c:manualLayout>
                  <c:x val="2.0650806585988789E-2"/>
                  <c:y val="2.52493417126101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0"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08-46B6-A531-AAFFF89B2B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$0 </c:v>
                </c:pt>
                <c:pt idx="1">
                  <c:v>$0.01-$29.99</c:v>
                </c:pt>
                <c:pt idx="2">
                  <c:v>$30-$74.99</c:v>
                </c:pt>
                <c:pt idx="3">
                  <c:v>$75-$149.99</c:v>
                </c:pt>
                <c:pt idx="4">
                  <c:v>$150+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0.34</c:v>
                </c:pt>
                <c:pt idx="1">
                  <c:v>0.39</c:v>
                </c:pt>
                <c:pt idx="2">
                  <c:v>0.18</c:v>
                </c:pt>
                <c:pt idx="3">
                  <c:v>0.06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08-46B6-A531-AAFFF89B2B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2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31189164181703"/>
          <c:y val="0"/>
          <c:w val="0.53704928245225891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082-48BA-9525-BD5709550F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82-48BA-9525-BD5709550F35}"/>
              </c:ext>
            </c:extLst>
          </c:dPt>
          <c:dLbls>
            <c:dLbl>
              <c:idx val="0"/>
              <c:layout>
                <c:manualLayout>
                  <c:x val="-0.22571262361838279"/>
                  <c:y val="8.71196615017666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rtl="0"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1000" b="1" i="0" u="none" strike="noStrike" kern="1200" baseline="0" dirty="0">
                        <a:solidFill>
                          <a:srgbClr val="FFFFFF"/>
                        </a:solidFill>
                      </a:rPr>
                      <a:t>Costo de menos de $35 para los pacientes</a:t>
                    </a:r>
                    <a:r>
                      <a:rPr lang="es-ES" b="0" i="0" u="none" baseline="0" dirty="0"/>
                      <a:t>
</a:t>
                    </a:r>
                    <a:r>
                      <a:rPr lang="es-ES" b="1" i="0" u="none" baseline="0" dirty="0"/>
                      <a:t>(</a:t>
                    </a:r>
                    <a:fld id="{30B9DCB9-E568-43F9-8687-DB8362279F8F}" type="VALUE">
                      <a:rPr lang="es-ES" b="1" baseline="0"/>
                      <a:pPr rtl="0">
                        <a:defRPr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s-ES" b="1" i="0" u="none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rtl="0"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02501454333916"/>
                      <c:h val="0.327371329598417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082-48BA-9525-BD5709550F35}"/>
                </c:ext>
              </c:extLst>
            </c:dLbl>
            <c:dLbl>
              <c:idx val="1"/>
              <c:layout>
                <c:manualLayout>
                  <c:x val="0.26643406485184118"/>
                  <c:y val="-0.122349166267488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rtl="0"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b="1" dirty="0"/>
                      <a:t>Costo de menos de $35 para los pacientes</a:t>
                    </a:r>
                    <a:r>
                      <a:rPr lang="es-ES" b="1" i="0" u="none" baseline="0" dirty="0"/>
                      <a:t>
(</a:t>
                    </a:r>
                    <a:fld id="{A5D0D65D-C2F2-47AC-806D-5CD253B95BE1}" type="VALUE">
                      <a:rPr lang="es-ES" b="1" baseline="0"/>
                      <a:pPr rtl="0"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s-ES" b="1" i="0" u="none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rtl="0"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47236765561371"/>
                      <c:h val="0.261246657063637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082-48BA-9525-BD5709550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Cost Patients more than $35</c:v>
                </c:pt>
                <c:pt idx="1">
                  <c:v>Cost Patients less than $35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82-48BA-9525-BD5709550F3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41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0023727400567"/>
          <c:y val="4.3360441006412903E-3"/>
          <c:w val="0.53432218878399362"/>
          <c:h val="0.995663955899358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12-470A-9C0C-790A6F88C2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34-475D-80BD-C6259BCA5876}"/>
              </c:ext>
            </c:extLst>
          </c:dPt>
          <c:dLbls>
            <c:dLbl>
              <c:idx val="0"/>
              <c:layout>
                <c:manualLayout>
                  <c:x val="0.27108784176847006"/>
                  <c:y val="-8.07586506640464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rtl="0"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1000" b="1" i="0" u="none" strike="noStrike" kern="1200" baseline="0" dirty="0">
                        <a:solidFill>
                          <a:srgbClr val="FFFFFF"/>
                        </a:solidFill>
                      </a:rPr>
                      <a:t>Costo de más $35 para los pacientes</a:t>
                    </a:r>
                    <a:r>
                      <a:rPr lang="es-ES" b="0" i="0" u="none" baseline="0" dirty="0"/>
                      <a:t>
</a:t>
                    </a:r>
                    <a:r>
                      <a:rPr lang="es-ES" b="1" i="0" u="none" baseline="0" dirty="0"/>
                      <a:t>(</a:t>
                    </a:r>
                    <a:fld id="{D3104C06-0AF5-4FD2-8309-8C2053CD8482}" type="VALUE">
                      <a:rPr lang="es-ES" b="1" baseline="0"/>
                      <a:pPr rtl="0">
                        <a:defRPr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s-ES" b="1" i="0" u="none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rtl="0"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3676556137289"/>
                      <c:h val="0.392411991108036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12-470A-9C0C-790A6F88C2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s-ES" sz="1200" b="1" i="0" u="none" strike="noStrike" kern="1200" baseline="0" dirty="0">
                        <a:solidFill>
                          <a:srgbClr val="FFFFFF"/>
                        </a:solidFill>
                      </a:rPr>
                      <a:t>Costo de más $35 para los pacientes</a:t>
                    </a:r>
                    <a:r>
                      <a:rPr lang="es-ES" b="0" i="0" u="none" baseline="0" dirty="0"/>
                      <a:t>
(</a:t>
                    </a:r>
                    <a:fld id="{16842D9E-7F20-43F7-9A30-CAC95A8E4786}" type="VALUE">
                      <a:rPr lang="es-ES" baseline="0"/>
                      <a:pPr/>
                      <a:t>[VALUE]</a:t>
                    </a:fld>
                    <a:r>
                      <a:rPr lang="es-ES" b="0" i="0" u="none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34-475D-80BD-C6259BCA58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Cost Patients more than $35</c:v>
                </c:pt>
                <c:pt idx="1">
                  <c:v>Cost Patients less than $35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0.82</c:v>
                </c:pt>
                <c:pt idx="1">
                  <c:v>0.18000000000000005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12-470A-9C0C-790A6F88C2A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18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02189741311489"/>
          <c:y val="0.10843304961334974"/>
          <c:w val="0.51375810302452019"/>
          <c:h val="0.841458101736087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A97-4755-9343-60DC310018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97-4755-9343-60DC3100184B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A97-4755-9343-60DC3100184B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97-4755-9343-60DC3100184B}"/>
              </c:ext>
            </c:extLst>
          </c:dPt>
          <c:dLbls>
            <c:dLbl>
              <c:idx val="0"/>
              <c:layout>
                <c:manualLayout>
                  <c:x val="-0.17382774653521763"/>
                  <c:y val="-0.112720742794633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rtl="0"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dirty="0"/>
                      <a:t>Gastos de insulina luego del deducible</a:t>
                    </a:r>
                    <a:r>
                      <a:rPr lang="es-ES" baseline="0" dirty="0"/>
                      <a:t>, </a:t>
                    </a:r>
                    <a:fld id="{E30DC202-B959-45DB-BDB9-4BB46688DFE8}" type="VALUE">
                      <a:rPr lang="es-ES" baseline="0"/>
                      <a:pPr rtl="0">
                        <a:defRPr sz="10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s-E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rtl="0"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68004469900217"/>
                      <c:h val="0.164419659634659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A97-4755-9343-60DC3100184B}"/>
                </c:ext>
              </c:extLst>
            </c:dLbl>
            <c:dLbl>
              <c:idx val="1"/>
              <c:layout>
                <c:manualLayout>
                  <c:x val="0.13995369499524118"/>
                  <c:y val="-0.19315103444851833"/>
                </c:manualLayout>
              </c:layout>
              <c:tx>
                <c:rich>
                  <a:bodyPr/>
                  <a:lstStyle/>
                  <a:p>
                    <a:r>
                      <a:rPr lang="es-ES" dirty="0"/>
                      <a:t>Gastos de insulina dentro del deducible</a:t>
                    </a:r>
                    <a:r>
                      <a:rPr lang="es-ES" baseline="0" dirty="0"/>
                      <a:t> </a:t>
                    </a:r>
                    <a:fld id="{7017E3F6-D73D-4EC5-B070-825403C8D6A4}" type="VALUE">
                      <a:rPr lang="es-ES" baseline="0" dirty="0"/>
                      <a:pPr/>
                      <a:t>[VALUE]</a:t>
                    </a:fld>
                    <a:endParaRPr lang="es-E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4724726523236"/>
                      <c:h val="0.127715092397231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A97-4755-9343-60DC3100184B}"/>
                </c:ext>
              </c:extLst>
            </c:dLbl>
            <c:dLbl>
              <c:idx val="2"/>
              <c:layout>
                <c:manualLayout>
                  <c:x val="0.13984394523435562"/>
                  <c:y val="0.298886857986785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rtl="0"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dirty="0"/>
                      <a:t>Gastos en medicamentos</a:t>
                    </a:r>
                    <a:r>
                      <a:rPr lang="es-ES" baseline="0" dirty="0"/>
                      <a:t> que no son Insulina dentro del deducible, </a:t>
                    </a:r>
                    <a:fld id="{3EAA1610-A9EB-44A0-BACD-D830F86F3B64}" type="VALUE">
                      <a:rPr lang="es-ES" baseline="0"/>
                      <a:pPr rtl="0">
                        <a:defRPr sz="10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s-E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rtl="0"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48100791411083"/>
                      <c:h val="0.257442570134792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A97-4755-9343-60DC3100184B}"/>
                </c:ext>
              </c:extLst>
            </c:dLbl>
            <c:dLbl>
              <c:idx val="3"/>
              <c:layout>
                <c:manualLayout>
                  <c:x val="-0.17634439912679767"/>
                  <c:y val="0.13205777708072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rtl="0"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800" b="0" i="0" u="none" strike="noStrike" kern="1200" baseline="0" dirty="0">
                        <a:solidFill>
                          <a:srgbClr val="FFFFFF"/>
                        </a:solidFill>
                      </a:rPr>
                      <a:t>Gastos en medicamentos que no son Insulina luego del deducible</a:t>
                    </a:r>
                    <a:r>
                      <a:rPr lang="es-ES" baseline="0" dirty="0"/>
                      <a:t>, </a:t>
                    </a:r>
                    <a:fld id="{C861085B-69F4-4E48-9A84-8F2F2DC7E78F}" type="VALUE">
                      <a:rPr lang="es-ES" baseline="0"/>
                      <a:pPr rtl="0">
                        <a:defRPr sz="10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s-E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rtl="0"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2402515658879"/>
                      <c:h val="0.183210477878620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97-4755-9343-60DC310018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Insulin Spending After Deductible</c:v>
                </c:pt>
                <c:pt idx="1">
                  <c:v>Insulin Spending in Deductible</c:v>
                </c:pt>
                <c:pt idx="2">
                  <c:v>Non-Insulin Spending in Deductible</c:v>
                </c:pt>
                <c:pt idx="3">
                  <c:v>Non-Insulin Spending After Deductible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213</c:v>
                </c:pt>
                <c:pt idx="1">
                  <c:v>504</c:v>
                </c:pt>
                <c:pt idx="2">
                  <c:v>552</c:v>
                </c:pt>
                <c:pt idx="3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7-4755-9343-60DC3100184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81921235251581E-2"/>
          <c:y val="0.15226855008783377"/>
          <c:w val="0.97123615752949688"/>
          <c:h val="0.77003897200608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Diabetes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0.22847877155395113</c:v>
                </c:pt>
                <c:pt idx="1">
                  <c:v>0.24493094179928077</c:v>
                </c:pt>
                <c:pt idx="2">
                  <c:v>0.26611753874137245</c:v>
                </c:pt>
                <c:pt idx="3">
                  <c:v>0.29036459964178807</c:v>
                </c:pt>
                <c:pt idx="4">
                  <c:v>0.28919625310830865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7A-470A-80FD-C6BAD2DD6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5524112"/>
        <c:axId val="286192160"/>
      </c:lineChart>
      <c:catAx>
        <c:axId val="203552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6192160"/>
        <c:crosses val="autoZero"/>
        <c:auto val="1"/>
        <c:lblAlgn val="ctr"/>
        <c:lblOffset val="100"/>
        <c:noMultiLvlLbl val="0"/>
      </c:catAx>
      <c:valAx>
        <c:axId val="286192160"/>
        <c:scaling>
          <c:orientation val="minMax"/>
          <c:max val="0.35000000000000003"/>
          <c:min val="0.1500000000000000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203552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rtl="0">
        <a:defRPr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0.15544</cdr:x>
      <cdr:y>0.65056</cdr:y>
    </cdr:from>
    <cdr:to>
      <cdr:x>0.20988</cdr:x>
      <cdr:y>0.7351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5F305CF-6114-4ADB-81EE-3654CB978670}"/>
            </a:ext>
          </a:extLst>
        </cdr:cNvPr>
        <cdr:cNvSpPr txBox="1"/>
      </cdr:nvSpPr>
      <cdr:spPr>
        <a:xfrm xmlns:a="http://schemas.openxmlformats.org/drawingml/2006/main">
          <a:off x="1760753" y="2945538"/>
          <a:ext cx="616689" cy="382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0.65532</cdr:x>
      <cdr:y>0.6076</cdr:y>
    </cdr:from>
    <cdr:to>
      <cdr:x>0.74469</cdr:x>
      <cdr:y>0.77039</cdr:y>
    </cdr:to>
    <cdr:sp macro="" textlink="">
      <cdr:nvSpPr>
        <cdr:cNvPr id="36" name="TextBox 2">
          <a:extLst xmlns:a="http://schemas.openxmlformats.org/drawingml/2006/main">
            <a:ext uri="{FF2B5EF4-FFF2-40B4-BE49-F238E27FC236}">
              <a16:creationId xmlns:a16="http://schemas.microsoft.com/office/drawing/2014/main" id="{3C961079-5578-4367-A810-BF091E031D82}"/>
            </a:ext>
          </a:extLst>
        </cdr:cNvPr>
        <cdr:cNvSpPr txBox="1"/>
      </cdr:nvSpPr>
      <cdr:spPr>
        <a:xfrm xmlns:a="http://schemas.openxmlformats.org/drawingml/2006/main">
          <a:off x="4410729" y="1223294"/>
          <a:ext cx="601536" cy="327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tx2"/>
              </a:solidFill>
            </a:rPr>
            <a:t>$488</a:t>
          </a:r>
        </a:p>
      </cdr:txBody>
    </cdr:sp>
  </cdr:relSizeAnchor>
  <cdr:relSizeAnchor xmlns:cdr="http://schemas.openxmlformats.org/drawingml/2006/chartDrawing">
    <cdr:from>
      <cdr:x>0.74469</cdr:x>
      <cdr:y>0.69189</cdr:y>
    </cdr:from>
    <cdr:to>
      <cdr:x>0.83694</cdr:x>
      <cdr:y>0.69189</cdr:y>
    </cdr:to>
    <cdr:cxnSp macro="">
      <cdr:nvCxnSpPr>
        <cdr:cNvPr id="37" name="Straight Connector 36">
          <a:extLst xmlns:a="http://schemas.openxmlformats.org/drawingml/2006/main">
            <a:ext uri="{FF2B5EF4-FFF2-40B4-BE49-F238E27FC236}">
              <a16:creationId xmlns:a16="http://schemas.microsoft.com/office/drawing/2014/main" id="{AC4117FE-D2E2-4A05-8E98-9B378E8D23FF}"/>
            </a:ext>
          </a:extLst>
        </cdr:cNvPr>
        <cdr:cNvCxnSpPr/>
      </cdr:nvCxnSpPr>
      <cdr:spPr>
        <a:xfrm xmlns:a="http://schemas.openxmlformats.org/drawingml/2006/main">
          <a:off x="5012265" y="1392998"/>
          <a:ext cx="620889" cy="0"/>
        </a:xfrm>
        <a:prstGeom xmlns:a="http://schemas.openxmlformats.org/drawingml/2006/main" prst="line">
          <a:avLst/>
        </a:prstGeom>
        <a:ln xmlns:a="http://schemas.openxmlformats.org/drawingml/2006/main"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0.57529</cdr:x>
      <cdr:y>0.68899</cdr:y>
    </cdr:from>
    <cdr:to>
      <cdr:x>0.65532</cdr:x>
      <cdr:y>0.68899</cdr:y>
    </cdr:to>
    <cdr:cxnSp macro="">
      <cdr:nvCxnSpPr>
        <cdr:cNvPr id="38" name="Straight Connector 37">
          <a:extLst xmlns:a="http://schemas.openxmlformats.org/drawingml/2006/main">
            <a:ext uri="{FF2B5EF4-FFF2-40B4-BE49-F238E27FC236}">
              <a16:creationId xmlns:a16="http://schemas.microsoft.com/office/drawing/2014/main" id="{635B2CD8-6412-46C7-A1E0-49764025438B}"/>
            </a:ext>
          </a:extLst>
        </cdr:cNvPr>
        <cdr:cNvCxnSpPr>
          <a:endCxn xmlns:a="http://schemas.openxmlformats.org/drawingml/2006/main" id="36" idx="1"/>
        </cdr:cNvCxnSpPr>
      </cdr:nvCxnSpPr>
      <cdr:spPr>
        <a:xfrm xmlns:a="http://schemas.openxmlformats.org/drawingml/2006/main">
          <a:off x="3872087" y="1387168"/>
          <a:ext cx="538642" cy="0"/>
        </a:xfrm>
        <a:prstGeom xmlns:a="http://schemas.openxmlformats.org/drawingml/2006/main" prst="line">
          <a:avLst/>
        </a:prstGeom>
        <a:ln xmlns:a="http://schemas.openxmlformats.org/drawingml/2006/main">
          <a:head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0.03659</cdr:x>
      <cdr:y>0.44198</cdr:y>
    </cdr:from>
    <cdr:to>
      <cdr:x>0.2841</cdr:x>
      <cdr:y>0.62496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15C31EF-9332-45E9-88AE-4EE19973F048}"/>
            </a:ext>
          </a:extLst>
        </cdr:cNvPr>
        <cdr:cNvSpPr txBox="1"/>
      </cdr:nvSpPr>
      <cdr:spPr>
        <a:xfrm xmlns:a="http://schemas.openxmlformats.org/drawingml/2006/main">
          <a:off x="246300" y="889685"/>
          <a:ext cx="1665961" cy="368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8285BB4-EB00-9243-9E30-166DE6BE8CD8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5832613-1735-5F45-A63A-C3D485128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6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5832613-1735-5F45-A63A-C3D4851287B6}" type="slidenum">
              <a:rPr/>
              <a:t>4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61387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95832613-1735-5F45-A63A-C3D4851287B6}" type="slidenum">
              <a:rPr/>
              <a:t>8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81386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CFBD8-EC74-4B73-AE7B-9C9C3F5E599D}" type="datetime1"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2/23/2021</a:t>
            </a:fld>
            <a:endParaRPr kumimoji="0" lang="es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15AFE-CDDE-4CAB-B321-50B3BF26394F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56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707A1-C30C-0F4F-BB4C-7F14AF17A55A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710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s-us" b="0" i="0" u="none" baseline="0"/>
              <a:t>Data en la tabla 10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200" b="1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E296-9532-40C3-9174-581AD2B7748B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285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s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200" b="1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E296-9532-40C3-9174-581AD2B7748B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26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5.sv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tags" Target="../tags/tag5.xml"/><Relationship Id="rId7" Type="http://schemas.openxmlformats.org/officeDocument/2006/relationships/image" Target="../media/image24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tags" Target="../tags/tag7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7.sv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6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tags" Target="../tags/tag12.xml"/><Relationship Id="rId7" Type="http://schemas.openxmlformats.org/officeDocument/2006/relationships/image" Target="../media/image2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5.svg"/><Relationship Id="rId2" Type="http://schemas.openxmlformats.org/officeDocument/2006/relationships/tags" Target="../tags/tag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9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0.bin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tags" Target="../tags/tag18.xml"/><Relationship Id="rId7" Type="http://schemas.openxmlformats.org/officeDocument/2006/relationships/image" Target="../media/image24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2.bin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7.svg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3.bin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tags" Target="../tags/tag22.xml"/><Relationship Id="rId7" Type="http://schemas.openxmlformats.org/officeDocument/2006/relationships/image" Target="../media/image24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7.svg"/><Relationship Id="rId2" Type="http://schemas.openxmlformats.org/officeDocument/2006/relationships/tags" Target="../tags/tag2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4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167" y="4458522"/>
            <a:ext cx="8245644" cy="690993"/>
          </a:xfr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617" y="5697288"/>
            <a:ext cx="3828571" cy="469900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1EB3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736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6" y="1875315"/>
            <a:ext cx="5472339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1882572"/>
            <a:ext cx="5384801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08792" y="2457699"/>
            <a:ext cx="5469493" cy="3748293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6444342" y="2457699"/>
            <a:ext cx="5384801" cy="3748293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0159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83638" y="6365103"/>
            <a:ext cx="477819" cy="365125"/>
          </a:xfrm>
        </p:spPr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82778" y="3784754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50696" y="5023520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717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91" y="1698171"/>
            <a:ext cx="11424621" cy="4507821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54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853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d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794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6" y="1875315"/>
            <a:ext cx="547233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1882572"/>
            <a:ext cx="538480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08792" y="2457699"/>
            <a:ext cx="5469493" cy="3748293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6444342" y="2457699"/>
            <a:ext cx="5384801" cy="3748293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868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266211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4919893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09575" y="1870075"/>
            <a:ext cx="2389043" cy="1274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09575" y="3491949"/>
            <a:ext cx="2389043" cy="1274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09575" y="5145630"/>
            <a:ext cx="2389043" cy="1274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2992581" y="1868558"/>
            <a:ext cx="8848857" cy="13092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2992581" y="3491949"/>
            <a:ext cx="8848857" cy="13092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9"/>
          </p:nvPr>
        </p:nvSpPr>
        <p:spPr>
          <a:xfrm>
            <a:off x="2992581" y="5156442"/>
            <a:ext cx="8848857" cy="13092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260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57042" y="1640115"/>
            <a:ext cx="4058604" cy="4917847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8791" y="1924025"/>
            <a:ext cx="354954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1916768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81547" y="1916767"/>
            <a:ext cx="3451866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14735" y="2501641"/>
            <a:ext cx="3543598" cy="3748293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4303031" y="2501641"/>
            <a:ext cx="3585483" cy="3748293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8381547" y="2501641"/>
            <a:ext cx="3451865" cy="3748293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04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616654"/>
            <a:ext cx="12217101" cy="100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414734" y="2853738"/>
            <a:ext cx="11337097" cy="3396196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172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616654"/>
            <a:ext cx="12217101" cy="100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6" y="2856821"/>
            <a:ext cx="547233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2864078"/>
            <a:ext cx="538480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20688" y="3446238"/>
            <a:ext cx="5457597" cy="2928490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6447935" y="3446238"/>
            <a:ext cx="5457597" cy="2928490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953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57042" y="2612118"/>
            <a:ext cx="4058604" cy="3945844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616654"/>
            <a:ext cx="12217101" cy="1000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8791" y="2852280"/>
            <a:ext cx="3622412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2845023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81547" y="2845022"/>
            <a:ext cx="3451866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414734" y="3422639"/>
            <a:ext cx="3616469" cy="295208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21"/>
          </p:nvPr>
        </p:nvSpPr>
        <p:spPr>
          <a:xfrm>
            <a:off x="4303032" y="3422639"/>
            <a:ext cx="3616469" cy="295208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22"/>
          </p:nvPr>
        </p:nvSpPr>
        <p:spPr>
          <a:xfrm>
            <a:off x="8385295" y="3422639"/>
            <a:ext cx="3616469" cy="295208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266211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919893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09575" y="1870075"/>
            <a:ext cx="2389043" cy="127476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09575" y="3491949"/>
            <a:ext cx="2389043" cy="127476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09575" y="5145630"/>
            <a:ext cx="2389043" cy="127476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2992581" y="1868558"/>
            <a:ext cx="8848857" cy="1309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2992581" y="3491949"/>
            <a:ext cx="8848857" cy="1309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/>
          </p:nvPr>
        </p:nvSpPr>
        <p:spPr>
          <a:xfrm>
            <a:off x="2992581" y="5156442"/>
            <a:ext cx="8848857" cy="1309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766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270309"/>
            <a:ext cx="12217101" cy="10001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080932" y="1669143"/>
            <a:ext cx="0" cy="454297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40115"/>
            <a:ext cx="6081486" cy="638628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81486" y="1640115"/>
            <a:ext cx="6110514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3105" y="1756683"/>
            <a:ext cx="566518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1763940"/>
            <a:ext cx="538480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228048" y="2553383"/>
            <a:ext cx="5650238" cy="369501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6444342" y="2553383"/>
            <a:ext cx="5384801" cy="369501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691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57042" y="2271485"/>
            <a:ext cx="4058604" cy="4259943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270309"/>
            <a:ext cx="12217101" cy="100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632858"/>
            <a:ext cx="4063999" cy="63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57041" y="1632858"/>
            <a:ext cx="4063999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15645" y="1632858"/>
            <a:ext cx="4076355" cy="638628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38859" y="1756683"/>
            <a:ext cx="3593212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1749426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1749425"/>
            <a:ext cx="3451866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/>
          </p:nvPr>
        </p:nvSpPr>
        <p:spPr>
          <a:xfrm>
            <a:off x="238858" y="2625953"/>
            <a:ext cx="3591051" cy="362244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21"/>
          </p:nvPr>
        </p:nvSpPr>
        <p:spPr>
          <a:xfrm>
            <a:off x="4303349" y="2625953"/>
            <a:ext cx="3591051" cy="362244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2"/>
          </p:nvPr>
        </p:nvSpPr>
        <p:spPr>
          <a:xfrm>
            <a:off x="8381547" y="2625953"/>
            <a:ext cx="3591051" cy="362244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690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7041" y="3584172"/>
            <a:ext cx="4063999" cy="29737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988861"/>
            <a:ext cx="4063999" cy="595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57041" y="2988861"/>
            <a:ext cx="4063999" cy="5953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15645" y="2988861"/>
            <a:ext cx="4076355" cy="595312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5459" y="3091557"/>
            <a:ext cx="3426124" cy="44926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3084300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3084299"/>
            <a:ext cx="3558614" cy="44926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74013" y="6374728"/>
            <a:ext cx="477819" cy="365125"/>
          </a:xfrm>
        </p:spPr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3584171"/>
            <a:ext cx="12217101" cy="100013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315458" y="3866147"/>
            <a:ext cx="3426125" cy="238225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303032" y="3866147"/>
            <a:ext cx="3585483" cy="238225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2"/>
          </p:nvPr>
        </p:nvSpPr>
        <p:spPr>
          <a:xfrm>
            <a:off x="8381547" y="3866147"/>
            <a:ext cx="3585483" cy="238225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3"/>
          </p:nvPr>
        </p:nvSpPr>
        <p:spPr>
          <a:xfrm>
            <a:off x="315458" y="1652336"/>
            <a:ext cx="11571742" cy="13365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chemeClr val="tx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4471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" y="1632857"/>
            <a:ext cx="12191998" cy="4924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1347100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8194" r="1" b="18"/>
          <a:stretch/>
        </p:blipFill>
        <p:spPr>
          <a:xfrm>
            <a:off x="0" y="1632857"/>
            <a:ext cx="12191998" cy="492443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08790" y="2085978"/>
            <a:ext cx="11343042" cy="4065222"/>
            <a:chOff x="408790" y="2071688"/>
            <a:chExt cx="11343042" cy="4008071"/>
          </a:xfrm>
          <a:solidFill>
            <a:schemeClr val="bg1"/>
          </a:solidFill>
        </p:grpSpPr>
        <p:sp>
          <p:nvSpPr>
            <p:cNvPr id="15" name="Rectangle 14"/>
            <p:cNvSpPr/>
            <p:nvPr userDrawn="1"/>
          </p:nvSpPr>
          <p:spPr>
            <a:xfrm>
              <a:off x="408790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31309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08790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31309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775202" y="2414588"/>
            <a:ext cx="4839785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6597719" y="2414588"/>
            <a:ext cx="4899996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775202" y="4586165"/>
            <a:ext cx="4839785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97719" y="4586165"/>
            <a:ext cx="4899996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8791" y="2085978"/>
            <a:ext cx="119848" cy="188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08791" y="4268176"/>
            <a:ext cx="119848" cy="1883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231308" y="2085978"/>
            <a:ext cx="119848" cy="1883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231308" y="4268176"/>
            <a:ext cx="119848" cy="1883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863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1632857"/>
            <a:ext cx="12191998" cy="4924433"/>
          </a:xfrm>
          <a:prstGeom prst="rect">
            <a:avLst/>
          </a:prstGeom>
          <a:solidFill>
            <a:srgbClr val="25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8194" r="1" b="18"/>
          <a:stretch/>
        </p:blipFill>
        <p:spPr>
          <a:xfrm>
            <a:off x="0" y="1632857"/>
            <a:ext cx="12191998" cy="4924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8790" y="2085978"/>
            <a:ext cx="11343042" cy="4065222"/>
            <a:chOff x="408790" y="2071688"/>
            <a:chExt cx="11343042" cy="4008071"/>
          </a:xfrm>
          <a:solidFill>
            <a:schemeClr val="tx1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408790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231309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8790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31309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11347100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775202" y="2414588"/>
            <a:ext cx="4839785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6597719" y="2414588"/>
            <a:ext cx="4899996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775202" y="4586165"/>
            <a:ext cx="4839785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97719" y="4586165"/>
            <a:ext cx="4899996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8791" y="2085978"/>
            <a:ext cx="119848" cy="188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8791" y="4268176"/>
            <a:ext cx="119848" cy="1883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231308" y="2085978"/>
            <a:ext cx="119848" cy="1883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231308" y="4268176"/>
            <a:ext cx="119848" cy="1883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467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87265" y="6374728"/>
            <a:ext cx="477819" cy="365125"/>
          </a:xfrm>
        </p:spPr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" y="1632857"/>
            <a:ext cx="1232450" cy="4925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04315" y="1928541"/>
            <a:ext cx="1058224" cy="1058224"/>
          </a:xfrm>
          <a:prstGeom prst="ellipse">
            <a:avLst/>
          </a:prstGeom>
          <a:solidFill>
            <a:srgbClr val="267DC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04315" y="3565726"/>
            <a:ext cx="1058224" cy="1058224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04315" y="5217361"/>
            <a:ext cx="1058224" cy="1058224"/>
          </a:xfrm>
          <a:prstGeom prst="ellipse">
            <a:avLst/>
          </a:prstGeom>
          <a:solidFill>
            <a:srgbClr val="DA3E2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266211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919893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2"/>
          <p:cNvSpPr>
            <a:spLocks noGrp="1"/>
          </p:cNvSpPr>
          <p:nvPr>
            <p:ph type="body" sz="quarter" idx="11"/>
          </p:nvPr>
        </p:nvSpPr>
        <p:spPr>
          <a:xfrm>
            <a:off x="2146300" y="1868557"/>
            <a:ext cx="9688513" cy="12854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2000" b="1">
                <a:solidFill>
                  <a:srgbClr val="1F334A"/>
                </a:solidFill>
              </a:defRPr>
            </a:lvl1pPr>
            <a:lvl2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4572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685800">
              <a:lnSpc>
                <a:spcPct val="100000"/>
              </a:lnSpc>
              <a:spcBef>
                <a:spcPts val="400"/>
              </a:spcBef>
              <a:defRPr sz="1600"/>
            </a:lvl4pPr>
            <a:lvl5pPr marL="914400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42"/>
          <p:cNvSpPr>
            <a:spLocks noGrp="1"/>
          </p:cNvSpPr>
          <p:nvPr>
            <p:ph type="body" sz="quarter" idx="12"/>
          </p:nvPr>
        </p:nvSpPr>
        <p:spPr>
          <a:xfrm>
            <a:off x="2146300" y="3490055"/>
            <a:ext cx="9688513" cy="12854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2000" b="1">
                <a:solidFill>
                  <a:srgbClr val="1F334A"/>
                </a:solidFill>
              </a:defRPr>
            </a:lvl1pPr>
            <a:lvl2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4572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685800">
              <a:lnSpc>
                <a:spcPct val="100000"/>
              </a:lnSpc>
              <a:spcBef>
                <a:spcPts val="400"/>
              </a:spcBef>
              <a:defRPr sz="1600"/>
            </a:lvl4pPr>
            <a:lvl5pPr marL="914400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2"/>
          <p:cNvSpPr>
            <a:spLocks noGrp="1"/>
          </p:cNvSpPr>
          <p:nvPr>
            <p:ph type="body" sz="quarter" idx="13"/>
          </p:nvPr>
        </p:nvSpPr>
        <p:spPr>
          <a:xfrm>
            <a:off x="2146300" y="5137394"/>
            <a:ext cx="9688513" cy="12854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2000" b="1">
                <a:solidFill>
                  <a:srgbClr val="1F334A"/>
                </a:solidFill>
              </a:defRPr>
            </a:lvl1pPr>
            <a:lvl2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4572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685800">
              <a:lnSpc>
                <a:spcPct val="100000"/>
              </a:lnSpc>
              <a:spcBef>
                <a:spcPts val="400"/>
              </a:spcBef>
              <a:defRPr sz="1600"/>
            </a:lvl4pPr>
            <a:lvl5pPr marL="914400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1291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12116"/>
            <a:ext cx="12204550" cy="3945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0" y="2616654"/>
            <a:ext cx="12217101" cy="1000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1274013" y="637163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396240" y="2964872"/>
            <a:ext cx="11437172" cy="3283530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97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36296"/>
            <a:ext cx="12204550" cy="4921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0" y="1638086"/>
            <a:ext cx="12217101" cy="1000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1274013" y="637163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396240" y="1941095"/>
            <a:ext cx="11437172" cy="4307307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580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12116"/>
            <a:ext cx="12204550" cy="3945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0" y="2616654"/>
            <a:ext cx="12217101" cy="1000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1274013" y="637163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6" y="2856821"/>
            <a:ext cx="547233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2864078"/>
            <a:ext cx="538480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0"/>
          </p:nvPr>
        </p:nvSpPr>
        <p:spPr>
          <a:xfrm>
            <a:off x="420688" y="3415218"/>
            <a:ext cx="5457597" cy="2960972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1"/>
          </p:nvPr>
        </p:nvSpPr>
        <p:spPr>
          <a:xfrm>
            <a:off x="6467260" y="3415218"/>
            <a:ext cx="5361884" cy="2960972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286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1632857"/>
            <a:ext cx="12192000" cy="4925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57041" y="1632857"/>
            <a:ext cx="4063999" cy="4925105"/>
          </a:xfrm>
          <a:prstGeom prst="rect">
            <a:avLst/>
          </a:prstGeom>
          <a:solidFill>
            <a:srgbClr val="25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347100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1632858"/>
            <a:ext cx="4063999" cy="638628"/>
          </a:xfrm>
          <a:prstGeom prst="rect">
            <a:avLst/>
          </a:prstGeom>
          <a:solidFill>
            <a:srgbClr val="267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57041" y="1632858"/>
            <a:ext cx="4063999" cy="638628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115645" y="1632858"/>
            <a:ext cx="4076355" cy="638628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270309"/>
            <a:ext cx="12217101" cy="100013"/>
          </a:xfrm>
          <a:prstGeom prst="rect">
            <a:avLst/>
          </a:prstGeom>
        </p:spPr>
      </p:pic>
      <p:sp>
        <p:nvSpPr>
          <p:cNvPr id="2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7" y="1756683"/>
            <a:ext cx="3426124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1749426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1749425"/>
            <a:ext cx="3451866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0"/>
          </p:nvPr>
        </p:nvSpPr>
        <p:spPr>
          <a:xfrm>
            <a:off x="405947" y="2694937"/>
            <a:ext cx="3367108" cy="3539607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1"/>
          </p:nvPr>
        </p:nvSpPr>
        <p:spPr>
          <a:xfrm>
            <a:off x="4345713" y="2694937"/>
            <a:ext cx="3542802" cy="3539607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22"/>
          </p:nvPr>
        </p:nvSpPr>
        <p:spPr>
          <a:xfrm>
            <a:off x="8405026" y="2694937"/>
            <a:ext cx="3428386" cy="3539607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20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057042" y="1640115"/>
            <a:ext cx="4058604" cy="4917847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8791" y="1924025"/>
            <a:ext cx="3549541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1916768"/>
            <a:ext cx="3585483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81547" y="1916767"/>
            <a:ext cx="3451866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14735" y="2501641"/>
            <a:ext cx="3543598" cy="3748293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4303031" y="2501641"/>
            <a:ext cx="3585483" cy="3748293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8381547" y="2501641"/>
            <a:ext cx="3451865" cy="3748293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29481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632857"/>
            <a:ext cx="4063999" cy="49251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57041" y="1632857"/>
            <a:ext cx="4063999" cy="4925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115645" y="1632857"/>
            <a:ext cx="4076355" cy="4925105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0" y="1632858"/>
            <a:ext cx="12192000" cy="1810430"/>
            <a:chOff x="0" y="1632858"/>
            <a:chExt cx="12192000" cy="638628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1632858"/>
              <a:ext cx="4063999" cy="638628"/>
            </a:xfrm>
            <a:prstGeom prst="rect">
              <a:avLst/>
            </a:prstGeom>
            <a:solidFill>
              <a:srgbClr val="267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057041" y="1632858"/>
              <a:ext cx="4063999" cy="638628"/>
            </a:xfrm>
            <a:prstGeom prst="rect">
              <a:avLst/>
            </a:prstGeom>
            <a:solidFill>
              <a:srgbClr val="19A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115645" y="1632858"/>
              <a:ext cx="4076355" cy="638628"/>
            </a:xfrm>
            <a:prstGeom prst="rect">
              <a:avLst/>
            </a:prstGeom>
            <a:solidFill>
              <a:srgbClr val="DA3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 t="73610" r="1"/>
          <a:stretch/>
        </p:blipFill>
        <p:spPr>
          <a:xfrm>
            <a:off x="-13855" y="1632856"/>
            <a:ext cx="12217101" cy="1810432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5459" y="4953637"/>
            <a:ext cx="3426124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4946380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4946379"/>
            <a:ext cx="3558614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9840" y="2538072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173783" y="2538071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9275141" y="2538071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776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635578"/>
            <a:ext cx="12204550" cy="49223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3700462"/>
            <a:ext cx="4063999" cy="2857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057041" y="3700462"/>
            <a:ext cx="4063999" cy="2857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115645" y="3700462"/>
            <a:ext cx="4090643" cy="2857499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 t="69653" r="1" b="417"/>
          <a:stretch/>
        </p:blipFill>
        <p:spPr>
          <a:xfrm>
            <a:off x="-13855" y="1647143"/>
            <a:ext cx="12217101" cy="205331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149840" y="2823823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173783" y="2823822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9275141" y="2823822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74013" y="6371634"/>
            <a:ext cx="477819" cy="365125"/>
          </a:xfrm>
        </p:spPr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300038" y="4818269"/>
            <a:ext cx="3473017" cy="141627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1"/>
          </p:nvPr>
        </p:nvSpPr>
        <p:spPr>
          <a:xfrm>
            <a:off x="4349966" y="4818269"/>
            <a:ext cx="3473017" cy="141627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22"/>
          </p:nvPr>
        </p:nvSpPr>
        <p:spPr>
          <a:xfrm>
            <a:off x="8405026" y="4818269"/>
            <a:ext cx="3473017" cy="141627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561743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C_2_Text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14pt bullet level 2</a:t>
            </a:r>
          </a:p>
          <a:p>
            <a:pPr lvl="2"/>
            <a:r>
              <a:rPr lang="en-US" dirty="0"/>
              <a:t>Arial 12pt bullet level 3</a:t>
            </a:r>
          </a:p>
          <a:p>
            <a:pPr lvl="3"/>
            <a:r>
              <a:rPr lang="en-US" dirty="0"/>
              <a:t>Arial 11pt bullet level 4</a:t>
            </a:r>
          </a:p>
          <a:p>
            <a:pPr lvl="4"/>
            <a:r>
              <a:rPr lang="en-US" dirty="0"/>
              <a:t>Arial 10pt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9F63AD4-B76D-3B4F-9D8D-50FE7011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9B549E3-3FB4-4369-8CD5-B1192E2EE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954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F98FF3-CA15-4689-9E2B-EB72D361A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363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6594C4B-A758-4313-AAFD-422C73F272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18D72-B986-414A-97FC-FCCE7B7F1B53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C17C8-380D-41B2-8F4E-B2A6A80204A7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82C82-AD27-49A1-AB10-24272A1884F7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77A25CF-5914-0B4E-8C5F-E8D980A4AE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2A95CFD-17E4-4C98-B6F4-A8EFA18DC7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6643360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Slid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8DFD2AD-C0D4-4A8A-90B5-F020BA038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7DF673A-53B4-4033-A4CC-BD82152FFEB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en-US" sz="36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18D72-B986-414A-97FC-FCCE7B7F1B53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C17C8-380D-41B2-8F4E-B2A6A80204A7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82C82-AD27-49A1-AB10-24272A1884F7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9D9BBA-AAE4-4551-8FB3-193B7E9C651B}"/>
              </a:ext>
            </a:extLst>
          </p:cNvPr>
          <p:cNvGrpSpPr/>
          <p:nvPr userDrawn="1"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1B6420-664A-4821-88E9-D3DC505430C5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9B3DA27-0AEA-4DC8-8D73-F3055713A2ED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AA1C603-B8CB-4261-9FAA-6C0D73E2C498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7FF0437-D896-4849-88E2-71742E5D14C9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A3F0ADF-4735-4BBE-A14B-891F991A2DF7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586F13D-D3C4-467B-9492-DCF865FA3EA6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2E829B0-1631-44E8-9B6C-22E37CA8BF40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062FE44-8BA8-4BB8-A245-7D8B6B6497EE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3459264-CBA6-4A87-98AA-A9842B8358E6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3919E06-9920-4C3B-A005-334B689A9D9A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E58D4D6-34C0-4626-A460-3B90CC50A149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B365800-B884-4926-873E-7FEEC943CFF9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4D7C202-A4DB-4A13-8E1E-5EC9E268E2A3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704AB12-6485-48F0-86B9-36EBBE9129C1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EB3BCDC-7218-4018-9E63-EC9ECBA2C38C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CBCE023-5AFF-48AB-A4F2-9DC1CC5E74B9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4E092D2-F18C-4816-B9BD-C303C83D745F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57C8544-AEA4-4EEB-ABA4-6AD6FD5C31FF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4D42086-8742-4483-B4CA-08A5891343A1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B58B7CF-2CB0-4E13-A467-B33C2575595C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4B3ECFF-460E-400E-9102-0C9FFE35299C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ACD1780-4BB8-4855-BEF1-B913F940ED1D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3DDA7BE-091B-4889-9872-23B4173CB6A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4E237CE-790F-47D8-9B0B-36F4CCFB130A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AE9EE23-A17C-4602-80A6-99B86C5F1DB2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00AE0BB-91A0-4C81-907D-52DE15903478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A46305E-DD8D-4541-881D-6B85F399A19C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3F7369A-1B26-410D-9EDD-4D690379AB26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AA082FC-1769-4A16-BED1-AA46EB0822CA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27" name="Freeform 84">
              <a:extLst>
                <a:ext uri="{FF2B5EF4-FFF2-40B4-BE49-F238E27FC236}">
                  <a16:creationId xmlns:a16="http://schemas.microsoft.com/office/drawing/2014/main" id="{7FDE5EF4-C6B5-4B5A-85EB-B7EB1B5ACD10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28" name="Freeform 85">
              <a:extLst>
                <a:ext uri="{FF2B5EF4-FFF2-40B4-BE49-F238E27FC236}">
                  <a16:creationId xmlns:a16="http://schemas.microsoft.com/office/drawing/2014/main" id="{070F79A2-DBC5-480F-A9FF-2E03741380C1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234B48AD-21E9-4924-8493-A92EA5A1B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8915805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BAD4572-B542-4720-90E1-3F0F3C462F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85B432D-DF14-457F-BA11-89FB90DAF67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en-US" sz="36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4D7C5097-7848-4346-BEDD-AA81EAAEAD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EB4BFED0-1468-4D64-8382-883E679C92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0C502A7F-1CC8-4AC1-B081-7E27B3E2653B}"/>
              </a:ext>
            </a:extLst>
          </p:cNvPr>
          <p:cNvGrpSpPr/>
          <p:nvPr userDrawn="1"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47" name="Freeform 102">
              <a:extLst>
                <a:ext uri="{FF2B5EF4-FFF2-40B4-BE49-F238E27FC236}">
                  <a16:creationId xmlns:a16="http://schemas.microsoft.com/office/drawing/2014/main" id="{5C709664-FEDF-49A4-BA2F-E2F7A419E53D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8" name="Freeform 99">
              <a:extLst>
                <a:ext uri="{FF2B5EF4-FFF2-40B4-BE49-F238E27FC236}">
                  <a16:creationId xmlns:a16="http://schemas.microsoft.com/office/drawing/2014/main" id="{7F291EA2-E4F3-46AF-989E-47B9DC0A9307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9" name="Freeform 101">
              <a:extLst>
                <a:ext uri="{FF2B5EF4-FFF2-40B4-BE49-F238E27FC236}">
                  <a16:creationId xmlns:a16="http://schemas.microsoft.com/office/drawing/2014/main" id="{0BAB7B37-EB37-4B28-B235-E7361F36FBF0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50" name="Freeform 100">
              <a:extLst>
                <a:ext uri="{FF2B5EF4-FFF2-40B4-BE49-F238E27FC236}">
                  <a16:creationId xmlns:a16="http://schemas.microsoft.com/office/drawing/2014/main" id="{3469C1EA-2094-4BF4-AA37-90E9CBA5F430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A9858D9A-A788-4886-BBA1-4DDC03C30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8711724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CC30439-2F0B-4A56-A1D1-CCF1449780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927FE90-DF87-4877-B48B-EDD06F6F16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en-US" sz="36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7FE4F4C-058F-1246-9292-27658894B4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C27E0C-7948-4D9F-8A68-DD71D2288D97}"/>
              </a:ext>
            </a:extLst>
          </p:cNvPr>
          <p:cNvSpPr/>
          <p:nvPr userDrawn="1"/>
        </p:nvSpPr>
        <p:spPr>
          <a:xfrm>
            <a:off x="0" y="0"/>
            <a:ext cx="4005718" cy="6858000"/>
          </a:xfrm>
          <a:prstGeom prst="rect">
            <a:avLst/>
          </a:prstGeom>
          <a:gradFill flip="none" rotWithShape="1">
            <a:gsLst>
              <a:gs pos="20000">
                <a:schemeClr val="accent2"/>
              </a:gs>
              <a:gs pos="8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B6D388-C0F9-4827-BAB1-D36DE2C67B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61860" y="1258032"/>
            <a:ext cx="2881999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3702021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FB3120C-6C21-41BB-A7B1-B916D0950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14E29CB-B5C7-45A1-80F9-D88566278E3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en-US" sz="28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3102AE-6542-46DF-BC1F-EA4D8C82EE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0">
                <a:schemeClr val="accent1"/>
              </a:gs>
              <a:gs pos="2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F9706D-A40B-4B18-AA75-7BCDA32DD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0048496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BAD4572-B542-4720-90E1-3F0F3C462F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EB8ABB70-0B66-440D-AE22-206E62CAE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4D7C5097-7848-4346-BEDD-AA81EAAEAD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EB4BFED0-1468-4D64-8382-883E679C92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0C502A7F-1CC8-4AC1-B081-7E27B3E2653B}"/>
              </a:ext>
            </a:extLst>
          </p:cNvPr>
          <p:cNvGrpSpPr/>
          <p:nvPr userDrawn="1"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47" name="Freeform 102">
              <a:extLst>
                <a:ext uri="{FF2B5EF4-FFF2-40B4-BE49-F238E27FC236}">
                  <a16:creationId xmlns:a16="http://schemas.microsoft.com/office/drawing/2014/main" id="{5C709664-FEDF-49A4-BA2F-E2F7A419E53D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8" name="Freeform 99">
              <a:extLst>
                <a:ext uri="{FF2B5EF4-FFF2-40B4-BE49-F238E27FC236}">
                  <a16:creationId xmlns:a16="http://schemas.microsoft.com/office/drawing/2014/main" id="{7F291EA2-E4F3-46AF-989E-47B9DC0A9307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9" name="Freeform 101">
              <a:extLst>
                <a:ext uri="{FF2B5EF4-FFF2-40B4-BE49-F238E27FC236}">
                  <a16:creationId xmlns:a16="http://schemas.microsoft.com/office/drawing/2014/main" id="{0BAB7B37-EB37-4B28-B235-E7361F36FBF0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50" name="Freeform 100">
              <a:extLst>
                <a:ext uri="{FF2B5EF4-FFF2-40B4-BE49-F238E27FC236}">
                  <a16:creationId xmlns:a16="http://schemas.microsoft.com/office/drawing/2014/main" id="{3469C1EA-2094-4BF4-AA37-90E9CBA5F430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CC13AAE8-5274-45F4-900C-1603CE81004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2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0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22pt bullet level 2</a:t>
            </a:r>
          </a:p>
          <a:p>
            <a:pPr lvl="2"/>
            <a:r>
              <a:rPr lang="en-US" dirty="0"/>
              <a:t>Arial 20pt bullet level 3</a:t>
            </a:r>
          </a:p>
          <a:p>
            <a:pPr lvl="3"/>
            <a:r>
              <a:rPr lang="en-US" dirty="0"/>
              <a:t>Arial 18pt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22377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616654"/>
            <a:ext cx="12217101" cy="100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414734" y="2853738"/>
            <a:ext cx="11337097" cy="3396196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1618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_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9861C03-81D3-405A-B448-CD332F6E75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71FE17-8161-478F-A141-8314E3B403A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en-US" sz="36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E7577-EF87-47A8-8E79-74C06B706608}"/>
              </a:ext>
            </a:extLst>
          </p:cNvPr>
          <p:cNvSpPr txBox="1"/>
          <p:nvPr userDrawn="1"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C26E5C9E-42A3-42CB-92EA-6157A76C32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2682A04-9BDD-4E6C-9AB1-9F6C59BB5E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BB92723-4FC8-42E1-9078-19A8C355CF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F1EB1B-4EAF-49B0-963D-8432EFBB51D9}"/>
              </a:ext>
            </a:extLst>
          </p:cNvPr>
          <p:cNvGrpSpPr/>
          <p:nvPr userDrawn="1"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7" name="Freeform 62">
              <a:extLst>
                <a:ext uri="{FF2B5EF4-FFF2-40B4-BE49-F238E27FC236}">
                  <a16:creationId xmlns:a16="http://schemas.microsoft.com/office/drawing/2014/main" id="{CB3F8E94-309A-49AD-B9DB-8D21876F364A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0633A54B-9094-4A36-8E35-B1E45261AE7B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48E64F9A-C53E-4741-8E98-667D945F050C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393AB0C4-0F4B-476F-B5C3-EF8E802B193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059D4D7C-5E1F-4BED-AE3C-3298DAEE68A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09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Slide_3_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6AD9428-EB26-45C6-BBD9-E23675E69B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9BB7A82-1203-4825-9CF1-2AE33FD3B5E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en-US" sz="36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6F83BA-256F-4447-924E-3F29E2CBBF1D}"/>
              </a:ext>
            </a:extLst>
          </p:cNvPr>
          <p:cNvGrpSpPr/>
          <p:nvPr userDrawn="1"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6851DD3-487B-4A35-BF7F-E5FD46DD0A9B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4115D6-13D8-400A-897B-4A001FB34703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7AE776D-6707-4476-8687-57AA1858BD16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07ECCDB-1E4F-4E90-9038-2D785C41F38C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C17C21A-714D-4109-AFAE-66F6B319EF41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0C8799C-28AB-496E-8A15-17FE74C92B9B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C12D7B6-8195-41EA-9491-164B82AF7990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416BFA-7638-4C52-B6C6-12A22F1FA3CB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17B4D25-92E3-4FD1-9E7E-5C89D2F8D474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EFA56BE-D28E-477E-8C1C-E653242CC86B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1DE77CB-6581-4F77-BA30-CDC43128DFE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81FF049-E85D-4E56-BAA2-0EDE893D4D3A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D8FEF90-BB2B-4B73-8E2D-C37E38472805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E1EA49-F6EF-447F-84D4-4B57F4E0D260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E7672B0-A709-4AD6-94D4-3B0680B193E2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617769A-201B-4E87-876E-EC2E5E387380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F63311E-5182-415A-8855-500DFD9B872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9E0DFF5-DFBB-4CB9-9674-35A91CBC93E3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08561CE-03DC-4E74-A1EC-D55E468A3B63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2816A50-BD27-4798-BD10-5AA0B452F168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36DD85C-A6FB-4CD5-8266-71DF703F743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B608D87-0227-4E01-BA0B-777D64F2150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9B5723A-9364-441D-9484-3C690DA7B3B1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76B1964-E5D6-409E-B3E3-FDAC3B76DF9B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85D80A1-5A40-40F4-BCA5-B35B43A9B4E5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06D3976-10DD-41D9-BFDE-B74E1B61993B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1CE4F9F-1BA7-4313-8DC4-534160DA9C17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26DB16B-BF0C-4E23-BDC3-E352010E712E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593CAA-D2B0-42E4-85C8-0A66DEC67425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C9936922-DAE8-4216-BFA9-51CC69C656FE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22" name="Freeform 85">
              <a:extLst>
                <a:ext uri="{FF2B5EF4-FFF2-40B4-BE49-F238E27FC236}">
                  <a16:creationId xmlns:a16="http://schemas.microsoft.com/office/drawing/2014/main" id="{BE66769E-E3FD-45AB-881F-AE392FA7754D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92C307B3-296D-44BD-93C0-94A737C8A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553073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3_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86D0F71-4D20-4C9D-8922-B30D024B4F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6C554A-2D25-41BB-B509-20F0C6384E7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accent2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200">
                <a:solidFill>
                  <a:schemeClr val="accent2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000">
                <a:solidFill>
                  <a:schemeClr val="accent2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>
                <a:solidFill>
                  <a:schemeClr val="accent2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22pt bullet level 2</a:t>
            </a:r>
          </a:p>
          <a:p>
            <a:pPr lvl="2"/>
            <a:r>
              <a:rPr lang="en-US" dirty="0"/>
              <a:t>Arial 20pt bullet level 3</a:t>
            </a:r>
          </a:p>
          <a:p>
            <a:pPr lvl="3"/>
            <a:r>
              <a:rPr lang="en-US" dirty="0"/>
              <a:t>Arial 18pt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DD4D38-39C5-4D60-883D-EF9C9B495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789693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3_One Column_Light Grey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AB890B20-7C27-E743-AFC7-1377DA742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777FCE0-E76B-4DE5-84A1-5DBB959B4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4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200" i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10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14pt bullet level 3</a:t>
            </a:r>
          </a:p>
          <a:p>
            <a:pPr lvl="3"/>
            <a:r>
              <a:rPr lang="en-US"/>
              <a:t>Arial 12pt bullet level 4</a:t>
            </a:r>
          </a:p>
          <a:p>
            <a:pPr lvl="4"/>
            <a:r>
              <a:rPr lang="en-US"/>
              <a:t>Arial 11pt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14pt bullet level 3</a:t>
            </a:r>
          </a:p>
          <a:p>
            <a:pPr lvl="3"/>
            <a:r>
              <a:rPr lang="en-US"/>
              <a:t>Arial 12pt bullet level 4</a:t>
            </a:r>
          </a:p>
          <a:p>
            <a:pPr lvl="4"/>
            <a:r>
              <a:rPr lang="en-US"/>
              <a:t>Arial 11pt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267155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4_Two Column_Light Grey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BC7BA97-D1F6-6142-A1BF-69BAA576E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090136A2-C6E8-4EF2-A2F9-3B6DD3E4F6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4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14pt bullet level 3</a:t>
            </a:r>
          </a:p>
          <a:p>
            <a:pPr lvl="3"/>
            <a:r>
              <a:rPr lang="en-US"/>
              <a:t>Arial 12pt bullet level 4</a:t>
            </a:r>
          </a:p>
          <a:p>
            <a:pPr lvl="4"/>
            <a:r>
              <a:rPr lang="en-US"/>
              <a:t>Arial 11pt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14pt bullet level 3</a:t>
            </a:r>
          </a:p>
          <a:p>
            <a:pPr lvl="3"/>
            <a:r>
              <a:rPr lang="en-US"/>
              <a:t>Arial 12pt bullet level 4</a:t>
            </a:r>
          </a:p>
          <a:p>
            <a:pPr lvl="4"/>
            <a:r>
              <a:rPr lang="en-US"/>
              <a:t>Arial 11pt bullet level 5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BFDBA25-D87A-4DE5-B2A4-343E4112DB2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4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14pt bullet level 3</a:t>
            </a:r>
          </a:p>
          <a:p>
            <a:pPr lvl="3"/>
            <a:r>
              <a:rPr lang="en-US"/>
              <a:t>Arial 12pt bullet level 4</a:t>
            </a:r>
          </a:p>
          <a:p>
            <a:pPr lvl="4"/>
            <a:r>
              <a:rPr lang="en-US"/>
              <a:t>Arial 11pt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14pt bullet level 3</a:t>
            </a:r>
          </a:p>
          <a:p>
            <a:pPr lvl="3"/>
            <a:r>
              <a:rPr lang="en-US"/>
              <a:t>Arial 12pt bullet level 4</a:t>
            </a:r>
          </a:p>
          <a:p>
            <a:pPr lvl="4"/>
            <a:r>
              <a:rPr lang="en-US"/>
              <a:t>Arial 11pt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982568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_6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576FF8-95FB-5A4A-AD47-8ECC3E9A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DABE88-6A4B-4034-85E6-195F8211350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4694" y="2752344"/>
            <a:ext cx="11338560" cy="34198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A782F4-32D4-439D-9123-F2C202A994C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84694" y="2468880"/>
            <a:ext cx="11338560" cy="2834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600" b="1" u="sng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Title, 16pt Arial Bold Title Case, Centered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471B3E-A8F6-4533-AB1C-547F29A00B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106070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14pt bullet level 2</a:t>
            </a:r>
          </a:p>
          <a:p>
            <a:pPr lvl="2"/>
            <a:r>
              <a:rPr lang="en-US" dirty="0"/>
              <a:t>Arial 12pt bullet level 3</a:t>
            </a:r>
          </a:p>
        </p:txBody>
      </p:sp>
    </p:spTree>
    <p:extLst>
      <p:ext uri="{BB962C8B-B14F-4D97-AF65-F5344CB8AC3E}">
        <p14:creationId xmlns:p14="http://schemas.microsoft.com/office/powerpoint/2010/main" val="12827339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_7_Char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9F63AD4-B76D-3B4F-9D8D-50FE7011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9B549E3-3FB4-4369-8CD5-B1192E2EE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2F76AF-599A-4064-ACDE-9A71F58BE27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4694" y="2752344"/>
            <a:ext cx="11338560" cy="34198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9ED787F-DB7B-490C-A115-BF908762DE8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84694" y="2468880"/>
            <a:ext cx="11338560" cy="2834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600" b="1" u="sng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Title, 16pt Arial Bold Title Case, Centered</a:t>
            </a:r>
          </a:p>
        </p:txBody>
      </p:sp>
    </p:spTree>
    <p:extLst>
      <p:ext uri="{BB962C8B-B14F-4D97-AF65-F5344CB8AC3E}">
        <p14:creationId xmlns:p14="http://schemas.microsoft.com/office/powerpoint/2010/main" val="8800574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_8_Ta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94" y="1569823"/>
            <a:ext cx="11338560" cy="47106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576FF8-95FB-5A4A-AD47-8ECC3E9A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0F4731-3D81-4ACE-B437-7CB942AE56D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84694" y="1286359"/>
            <a:ext cx="11338560" cy="2834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600" b="1" u="sng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Title, 16pt Arial Bold Title Case, Centered</a:t>
            </a:r>
          </a:p>
        </p:txBody>
      </p:sp>
    </p:spTree>
    <p:extLst>
      <p:ext uri="{BB962C8B-B14F-4D97-AF65-F5344CB8AC3E}">
        <p14:creationId xmlns:p14="http://schemas.microsoft.com/office/powerpoint/2010/main" val="18604190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_9_Tall Char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84694" y="1986094"/>
            <a:ext cx="11338560" cy="42943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9F63AD4-B76D-3B4F-9D8D-50FE7011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9B549E3-3FB4-4369-8CD5-B1192E2EE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57E802-27D7-4D84-8251-E8CF5CFA77F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84694" y="1702630"/>
            <a:ext cx="11338560" cy="2834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600" b="1" u="sng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Title, 16pt Arial Bold Title Case, Centered</a:t>
            </a:r>
          </a:p>
        </p:txBody>
      </p:sp>
    </p:spTree>
    <p:extLst>
      <p:ext uri="{BB962C8B-B14F-4D97-AF65-F5344CB8AC3E}">
        <p14:creationId xmlns:p14="http://schemas.microsoft.com/office/powerpoint/2010/main" val="39273714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_10_Two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576FF8-95FB-5A4A-AD47-8ECC3E9A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A782F4-32D4-439D-9123-F2C202A994C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84694" y="2468880"/>
            <a:ext cx="5532120" cy="2834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600" b="1" u="sng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Title, 16pt Arial Bold Title Case, Centered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471B3E-A8F6-4533-AB1C-547F29A00B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106070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14pt bullet level 2</a:t>
            </a:r>
          </a:p>
          <a:p>
            <a:pPr lvl="2"/>
            <a:r>
              <a:rPr lang="en-US" dirty="0"/>
              <a:t>Arial 12pt bullet level 3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A27EB3-65FA-4C41-A436-D24645626DA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91135" y="2752344"/>
            <a:ext cx="5532119" cy="34198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AD991D-9C4A-4624-8720-581094B5B09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84694" y="2751591"/>
            <a:ext cx="5532119" cy="34198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0A7A57-ED56-4ACA-85E4-F641C5C8E07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191134" y="2468880"/>
            <a:ext cx="5532120" cy="2834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600" b="1" u="sng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Title, 16pt Arial Bold Title Case, Centered</a:t>
            </a:r>
          </a:p>
        </p:txBody>
      </p:sp>
    </p:spTree>
    <p:extLst>
      <p:ext uri="{BB962C8B-B14F-4D97-AF65-F5344CB8AC3E}">
        <p14:creationId xmlns:p14="http://schemas.microsoft.com/office/powerpoint/2010/main" val="205424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616654"/>
            <a:ext cx="12217101" cy="100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6" y="2856821"/>
            <a:ext cx="5472339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2864078"/>
            <a:ext cx="5384801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20688" y="3446238"/>
            <a:ext cx="5457597" cy="2928490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6447935" y="3446238"/>
            <a:ext cx="5457597" cy="2928490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4508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_11_Two Char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576FF8-95FB-5A4A-AD47-8ECC3E9A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A27EB3-65FA-4C41-A436-D24645626DA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91135" y="2752344"/>
            <a:ext cx="5532119" cy="34198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AD991D-9C4A-4624-8720-581094B5B09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84694" y="2751591"/>
            <a:ext cx="5532119" cy="34198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E183007-71D2-4429-8E99-2D3F2A4A3E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77AB9BF-0311-43C1-AE2E-E2CEE8DEABD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84694" y="2468880"/>
            <a:ext cx="5532120" cy="2834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600" b="1" u="sng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Title, 16pt Arial Bold Title Case, Centered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4FB228-5238-4FD5-83F1-185CAA905C9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191134" y="2468880"/>
            <a:ext cx="5532120" cy="2834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600" b="1" u="sng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Title, 16pt Arial Bold Title Case, Centered</a:t>
            </a:r>
          </a:p>
        </p:txBody>
      </p:sp>
    </p:spTree>
    <p:extLst>
      <p:ext uri="{BB962C8B-B14F-4D97-AF65-F5344CB8AC3E}">
        <p14:creationId xmlns:p14="http://schemas.microsoft.com/office/powerpoint/2010/main" val="40860282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_12_Tall Two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91135" y="1569822"/>
            <a:ext cx="5532119" cy="4710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84694" y="1569822"/>
            <a:ext cx="5532119" cy="47106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DB0DA4-0F7F-5045-9BBE-0D82F61E5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4AB6DB2-CCEF-4BE5-968B-69E3921E1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4E32DE-1A54-48B0-BB43-83C9AA7EC36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84694" y="1286358"/>
            <a:ext cx="5532120" cy="2834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600" b="1" u="sng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Title, 16pt Arial Bold Title Case, Centered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07D94BD-56F3-4233-A768-311B472A15A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191134" y="1286358"/>
            <a:ext cx="5532120" cy="2834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600" b="1" u="sng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Title, 16pt Arial Bold Title Case, Centered</a:t>
            </a:r>
          </a:p>
        </p:txBody>
      </p:sp>
    </p:spTree>
    <p:extLst>
      <p:ext uri="{BB962C8B-B14F-4D97-AF65-F5344CB8AC3E}">
        <p14:creationId xmlns:p14="http://schemas.microsoft.com/office/powerpoint/2010/main" val="41581376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_13_Tall Two Char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91135" y="1986090"/>
            <a:ext cx="5532119" cy="42976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84694" y="1985887"/>
            <a:ext cx="5532119" cy="42945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14D20CB-6BD9-3344-8B42-A798B20AE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373804C-00D1-4B68-9EE0-D5B4D73DC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B33587-7803-4468-9568-4C81708A587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84694" y="1702626"/>
            <a:ext cx="5532120" cy="2834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600" b="1" u="sng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Title, 16pt Arial Bold Title Case, Centered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F86F318-2392-411E-80E2-EEED0E92D69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191134" y="1702626"/>
            <a:ext cx="5532120" cy="2834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600" b="1" u="sng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Title, 16pt Arial Bold Title Case, Centered</a:t>
            </a:r>
          </a:p>
        </p:txBody>
      </p:sp>
    </p:spTree>
    <p:extLst>
      <p:ext uri="{BB962C8B-B14F-4D97-AF65-F5344CB8AC3E}">
        <p14:creationId xmlns:p14="http://schemas.microsoft.com/office/powerpoint/2010/main" val="3649679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Slide_4_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4509DF0-7E08-4AEB-8BC4-B39097FB4C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851FD4A-D93F-49B7-9369-FAD2E5AFC662}"/>
              </a:ext>
            </a:extLst>
          </p:cNvPr>
          <p:cNvGrpSpPr/>
          <p:nvPr userDrawn="1"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A64B6D-A6B0-4108-894C-D0036200E8E9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985B8EA-A899-4036-91D3-32F1517B0153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511E755-20EF-4614-ADA9-0B4447C927F7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2186FE7-E418-4E2A-9AF7-C4E54F4CAEEF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472F300-BACF-4D53-8F17-76FEB8626A29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02B018D-0E0F-43A1-9DC8-51AA65080EEA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0260EAB-6C20-45A3-B3D3-F6099EAFCA2F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ED2A51A-0243-45BC-BE4D-5A6FB4B1F9C3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9F03DE-61B9-4453-8A2C-249E58CB14D7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29BA1A6-706C-4F2D-AB2B-8BB95617FA18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F6FDAC3-5BE2-4846-93CA-39B22CEC5E83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34C1842-F4A1-4E93-A03D-A95E20BDB74B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34D5DE8-A89D-47C1-B915-EB78FEEB9C87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7F610B6-664C-4166-972B-F1C6BFFF41F0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8A6D0D3-502B-4345-BE2F-646C9A4B5F81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2BCD1A4-C733-4974-8150-4FFEB272843B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66C8FA6-93BB-40F4-BC29-10319A2F6A3A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40F3AA8-EEBC-464D-A2CB-AB8DBFB1408F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EEE5661-3003-4337-9BCC-D8D0DC13FAE8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824957A-A2B3-4405-BA80-544E8305DAE8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2A110EB-6C98-442F-BD49-F1A8E7B4D7B0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C1BFEC0-27E8-4BFD-BAE5-52A23548CA05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CE0E0C3-A3E4-4518-9D4D-FC47D8E684DE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1544843-DEBC-46F8-B05F-2677943B57CF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C3640BE-1A42-44F7-A810-15677513B8B2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EA37B2D-9D75-41DA-943C-F2CCF9FD51C7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08C3E72-CD9B-495D-869B-1318A76B4162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5E285F8-A461-482F-8C6F-FFFE1F67DE23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0FEDB94-18B1-461D-AABB-7810CC7DAA08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26" name="Freeform 84">
              <a:extLst>
                <a:ext uri="{FF2B5EF4-FFF2-40B4-BE49-F238E27FC236}">
                  <a16:creationId xmlns:a16="http://schemas.microsoft.com/office/drawing/2014/main" id="{C1B133BD-B384-4AA6-B9F0-5E3E3572608A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FAD44515-FCC4-435B-A2B5-914C2879E306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66F65618-7D1E-43E6-9ADE-8D6FC923D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6134098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4_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ECB2AB0-AE05-714C-B46B-551297B2D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D97B53-B837-4BEA-934B-C7B96CF2307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2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0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22pt bullet level 2</a:t>
            </a:r>
          </a:p>
          <a:p>
            <a:pPr lvl="2"/>
            <a:r>
              <a:rPr lang="en-US" dirty="0"/>
              <a:t>Arial 20pt bullet level 3</a:t>
            </a:r>
          </a:p>
          <a:p>
            <a:pPr lvl="3"/>
            <a:r>
              <a:rPr lang="en-US" dirty="0"/>
              <a:t>Arial 18pt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39216801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5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B540E6F-1493-4A1B-84F9-DB240758E7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92C24F1-FC89-4AE0-A82A-9ABFA72B6AB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en-US" sz="36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4C5CF0A1-5FF8-4D89-9914-29124D1C7E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3C6E8082-75F1-4947-9077-57AFDA49909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D86BEA9-6FE8-4D73-9ACD-7CC8922A21AF}"/>
              </a:ext>
            </a:extLst>
          </p:cNvPr>
          <p:cNvGrpSpPr/>
          <p:nvPr userDrawn="1"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60" name="Freeform 102">
              <a:extLst>
                <a:ext uri="{FF2B5EF4-FFF2-40B4-BE49-F238E27FC236}">
                  <a16:creationId xmlns:a16="http://schemas.microsoft.com/office/drawing/2014/main" id="{11E02F05-7CEB-4D49-BD3A-2EE480D9B16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1" name="Freeform 99">
              <a:extLst>
                <a:ext uri="{FF2B5EF4-FFF2-40B4-BE49-F238E27FC236}">
                  <a16:creationId xmlns:a16="http://schemas.microsoft.com/office/drawing/2014/main" id="{C55FC974-6CA1-4266-971E-407391A19B6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2" name="Freeform 101">
              <a:extLst>
                <a:ext uri="{FF2B5EF4-FFF2-40B4-BE49-F238E27FC236}">
                  <a16:creationId xmlns:a16="http://schemas.microsoft.com/office/drawing/2014/main" id="{0CD8DDD8-5BEF-49C6-862C-327125F92F99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3" name="Freeform 100">
              <a:extLst>
                <a:ext uri="{FF2B5EF4-FFF2-40B4-BE49-F238E27FC236}">
                  <a16:creationId xmlns:a16="http://schemas.microsoft.com/office/drawing/2014/main" id="{C2E6B433-1EA1-44ED-9F32-83514C83E8BB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4AC78C97-4549-4F86-8002-5A340C292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5759028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Slide_5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B540E6F-1493-4A1B-84F9-DB240758E7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676BF1-1B4C-4CB0-A43D-306F654E1C8C}"/>
              </a:ext>
            </a:extLst>
          </p:cNvPr>
          <p:cNvGrpSpPr/>
          <p:nvPr userDrawn="1"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3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B1E4934-9A9E-4505-83C7-2E34A007B10D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25F5FD8-0FD5-4A6D-AA8A-E9D2D58088A2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B830E54-EC87-4053-A2E3-BC1E16E2C464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B6A12F-F517-4DF1-85C1-5FAF8A650BA9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A53BC69-987E-4B51-A9B8-28290D48D632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D7721E7-C3E7-4FA3-A50B-809FE91010D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299145C-6E04-44D3-A3AC-CF58021A9693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21405F-2E38-42CD-B337-18414CBCA39D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28D08BC-CE05-4787-AB20-2677F09BEE1D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99A15CE-2B22-4AB1-A86F-D6F8ED798D2C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9337C04-2B5F-4088-A7A3-D99DB8B10C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EBABFB5-FAE6-4E7A-B363-E505284C7861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AD0B712-2B84-4D03-8E8A-C10ED201439B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611F364-4B01-42F4-A4F3-65C93D52711A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88EFE94-4F2B-4A56-B752-A5E6F13996C0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5DAC07A-950C-4A35-A359-EEC9F4C838E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564361C-4F39-4DAC-BA41-E7E7CC8D0AC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7A0753B-0FD0-4879-BB89-01AE8907BC5B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B65987D-381E-4AD1-9B8C-65E803620FC3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EDB8316-D74C-4CA7-A30C-E6B783AD812A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7A27435-16D2-41A7-A65B-9B31C5C4046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A2BB18F-2C15-4ACC-8D8E-E87D9F4EB19B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FD7C127-888F-4F06-BE62-C18D12F21AE2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24689C-844B-427D-980D-E2DF00B219C5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2CD06CC-CE25-44B7-AFEA-CAB3DD186477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F7C7156-3EE5-418F-9BE5-C295CAA47D4A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CD2EFD6-7E9D-4FA4-87E1-7671A2436BA9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3C2753E-D755-4191-9367-0921DEAA7FAE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911AFA1-A17F-4005-8E6F-E9EDF61F340A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26" name="Freeform 84">
              <a:extLst>
                <a:ext uri="{FF2B5EF4-FFF2-40B4-BE49-F238E27FC236}">
                  <a16:creationId xmlns:a16="http://schemas.microsoft.com/office/drawing/2014/main" id="{4820D8E5-A8E7-4A89-B4AB-F396EF55DCF7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3D4D40BF-5436-419E-8E2E-49A332932010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F8F5770F-CF71-4680-A6E8-112A30F16B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9768600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5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B540E6F-1493-4A1B-84F9-DB240758E7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72B4D240-B323-4104-93AF-5A2FC0D7CA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4C5CF0A1-5FF8-4D89-9914-29124D1C7E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3C6E8082-75F1-4947-9077-57AFDA4990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D86BEA9-6FE8-4D73-9ACD-7CC8922A21AF}"/>
              </a:ext>
            </a:extLst>
          </p:cNvPr>
          <p:cNvGrpSpPr/>
          <p:nvPr userDrawn="1"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60" name="Freeform 102">
              <a:extLst>
                <a:ext uri="{FF2B5EF4-FFF2-40B4-BE49-F238E27FC236}">
                  <a16:creationId xmlns:a16="http://schemas.microsoft.com/office/drawing/2014/main" id="{11E02F05-7CEB-4D49-BD3A-2EE480D9B16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1" name="Freeform 99">
              <a:extLst>
                <a:ext uri="{FF2B5EF4-FFF2-40B4-BE49-F238E27FC236}">
                  <a16:creationId xmlns:a16="http://schemas.microsoft.com/office/drawing/2014/main" id="{C55FC974-6CA1-4266-971E-407391A19B6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2" name="Freeform 101">
              <a:extLst>
                <a:ext uri="{FF2B5EF4-FFF2-40B4-BE49-F238E27FC236}">
                  <a16:creationId xmlns:a16="http://schemas.microsoft.com/office/drawing/2014/main" id="{0CD8DDD8-5BEF-49C6-862C-327125F92F99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3" name="Freeform 100">
              <a:extLst>
                <a:ext uri="{FF2B5EF4-FFF2-40B4-BE49-F238E27FC236}">
                  <a16:creationId xmlns:a16="http://schemas.microsoft.com/office/drawing/2014/main" id="{C2E6B433-1EA1-44ED-9F32-83514C83E8BB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926A9DD1-AC02-409E-9571-3EF29444A5C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2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0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22pt bullet level 2</a:t>
            </a:r>
          </a:p>
          <a:p>
            <a:pPr lvl="2"/>
            <a:r>
              <a:rPr lang="en-US" dirty="0"/>
              <a:t>Arial 20pt bullet level 3</a:t>
            </a:r>
          </a:p>
          <a:p>
            <a:pPr lvl="3"/>
            <a:r>
              <a:rPr lang="en-US" dirty="0"/>
              <a:t>Arial 18pt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7525121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6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A25CAE7-6CF5-4153-8738-92AE01660B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F8456F0-92EE-42D7-A703-D26B2F566A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en-US" sz="36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5B5F37BE-8D8D-41A1-8F4A-3A6B4915A5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3D19C317-1552-47F1-AB24-41F01A6BF6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35C28DCA-70A7-4907-9065-03A65B852A03}"/>
              </a:ext>
            </a:extLst>
          </p:cNvPr>
          <p:cNvGrpSpPr/>
          <p:nvPr userDrawn="1"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rgbClr val="FE8A12"/>
          </a:solidFill>
        </p:grpSpPr>
        <p:sp>
          <p:nvSpPr>
            <p:cNvPr id="60" name="Freeform 102">
              <a:extLst>
                <a:ext uri="{FF2B5EF4-FFF2-40B4-BE49-F238E27FC236}">
                  <a16:creationId xmlns:a16="http://schemas.microsoft.com/office/drawing/2014/main" id="{FA1E0179-81B8-4689-8FBE-F58F44F1CC54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1" name="Freeform 99">
              <a:extLst>
                <a:ext uri="{FF2B5EF4-FFF2-40B4-BE49-F238E27FC236}">
                  <a16:creationId xmlns:a16="http://schemas.microsoft.com/office/drawing/2014/main" id="{D79CF1E7-53E8-4664-9C9D-02FECE906A0F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2" name="Freeform 101">
              <a:extLst>
                <a:ext uri="{FF2B5EF4-FFF2-40B4-BE49-F238E27FC236}">
                  <a16:creationId xmlns:a16="http://schemas.microsoft.com/office/drawing/2014/main" id="{695EEEB3-E6AE-4665-8FA4-EE0861458F3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3" name="Freeform 100">
              <a:extLst>
                <a:ext uri="{FF2B5EF4-FFF2-40B4-BE49-F238E27FC236}">
                  <a16:creationId xmlns:a16="http://schemas.microsoft.com/office/drawing/2014/main" id="{2C632AF6-ED39-44BB-8969-D54A5AD44E10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A796FE8E-ECDC-4AC8-8116-A1E32415F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90608305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Slide_6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A25CAE7-6CF5-4153-8738-92AE01660B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BEB086-F99D-4904-A665-80A0905D6116}"/>
              </a:ext>
            </a:extLst>
          </p:cNvPr>
          <p:cNvGrpSpPr/>
          <p:nvPr userDrawn="1"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rgbClr val="FEC488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80EB46-DFC2-494A-92A2-3645FBB40E1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7A7B93B-6F2B-4A23-A21D-4D041DA74D1C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2A7403F-DBE5-4786-9B4D-6DB7FF84544D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00848E-6BDD-445F-A944-2AF62415B347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AFD9FEB-F753-415B-9197-7E1C9E833981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19D74C8-602B-46CD-8D74-8DA0DDBF4C8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F7E6087-35B0-4ED0-A38F-983C59F564A2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EFA46C4-2EF4-41F1-A76C-FF892057351C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4604793-FC03-4241-A5FC-F4C01DC6180B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210CB5D-DC38-44B7-9CB5-74D4BDE88F62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C7E9A34-DE38-4920-ADF9-BF927430C874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7AA5C0B-45AC-4451-8DC9-691EBF28AB0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C45E814-B84A-4517-A961-4FB44490C8D5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B5042B7-83F2-4FBC-A226-CF45A4405257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D335D69-4D41-4C28-A518-590B00B104C3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2003CDC-70CA-4840-93D3-F3801CC39B54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22F372D-A807-47AE-847F-D698E7BB0A5B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8A86A5-B3FB-4D14-AB8F-D023C07E75EF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4E89695-AEFD-4394-BE3D-8C98C6AA5231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20CC9B8-3BB3-42E5-8259-6192108AC39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34CD8E3-1B67-4D3E-95F2-5430B862E796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D13E4E6-92BD-4278-A84D-A6914B0A4A0A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D73CF64-7F9A-4037-869C-3A90E27955D0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04BAE56-3626-4139-A1E3-F27FB2EB336F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2F17D53-3C0D-4685-A1D9-CAAC58868670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679FD72-7E99-4ABB-8177-06811617B16A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15A2FA8-C636-4DE0-835F-B1186D1A1B58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75B9C40-7D44-407C-B8BB-30F9F92AE821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0EFA632-6A0C-49C2-9096-85F781D6819E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26" name="Freeform 84">
              <a:extLst>
                <a:ext uri="{FF2B5EF4-FFF2-40B4-BE49-F238E27FC236}">
                  <a16:creationId xmlns:a16="http://schemas.microsoft.com/office/drawing/2014/main" id="{528BD23F-B2B3-4796-A748-F7B36F5E3710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A9FA8E4C-A665-4E20-ADBF-38D9292C0D5C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379111B5-ADB3-4CE9-B5CF-7DF0A971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295802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057042" y="2612118"/>
            <a:ext cx="4058604" cy="3945844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616654"/>
            <a:ext cx="12217101" cy="10001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8791" y="2852280"/>
            <a:ext cx="3622412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2845023"/>
            <a:ext cx="3585483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81547" y="2845022"/>
            <a:ext cx="3451866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414734" y="3422639"/>
            <a:ext cx="3616469" cy="2952089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1"/>
          </p:nvPr>
        </p:nvSpPr>
        <p:spPr>
          <a:xfrm>
            <a:off x="4303032" y="3422639"/>
            <a:ext cx="3616469" cy="2952089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2"/>
          </p:nvPr>
        </p:nvSpPr>
        <p:spPr>
          <a:xfrm>
            <a:off x="8385295" y="3422639"/>
            <a:ext cx="3616469" cy="2952089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75246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6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A25CAE7-6CF5-4153-8738-92AE01660B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C56FFF16-1CCB-45E0-A37C-0ED382DED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5B5F37BE-8D8D-41A1-8F4A-3A6B4915A5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3D19C317-1552-47F1-AB24-41F01A6BF6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35C28DCA-70A7-4907-9065-03A65B852A03}"/>
              </a:ext>
            </a:extLst>
          </p:cNvPr>
          <p:cNvGrpSpPr/>
          <p:nvPr userDrawn="1"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rgbClr val="FE8A12"/>
          </a:solidFill>
        </p:grpSpPr>
        <p:sp>
          <p:nvSpPr>
            <p:cNvPr id="60" name="Freeform 102">
              <a:extLst>
                <a:ext uri="{FF2B5EF4-FFF2-40B4-BE49-F238E27FC236}">
                  <a16:creationId xmlns:a16="http://schemas.microsoft.com/office/drawing/2014/main" id="{FA1E0179-81B8-4689-8FBE-F58F44F1CC54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1" name="Freeform 99">
              <a:extLst>
                <a:ext uri="{FF2B5EF4-FFF2-40B4-BE49-F238E27FC236}">
                  <a16:creationId xmlns:a16="http://schemas.microsoft.com/office/drawing/2014/main" id="{D79CF1E7-53E8-4664-9C9D-02FECE906A0F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2" name="Freeform 101">
              <a:extLst>
                <a:ext uri="{FF2B5EF4-FFF2-40B4-BE49-F238E27FC236}">
                  <a16:creationId xmlns:a16="http://schemas.microsoft.com/office/drawing/2014/main" id="{695EEEB3-E6AE-4665-8FA4-EE0861458F3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3" name="Freeform 100">
              <a:extLst>
                <a:ext uri="{FF2B5EF4-FFF2-40B4-BE49-F238E27FC236}">
                  <a16:creationId xmlns:a16="http://schemas.microsoft.com/office/drawing/2014/main" id="{2C632AF6-ED39-44BB-8969-D54A5AD44E10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10BBE2A5-A40A-470F-8B69-2BB35CE6E0A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2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0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22pt bullet level 2</a:t>
            </a:r>
          </a:p>
          <a:p>
            <a:pPr lvl="2"/>
            <a:r>
              <a:rPr lang="en-US" dirty="0"/>
              <a:t>Arial 20pt bullet level 3</a:t>
            </a:r>
          </a:p>
          <a:p>
            <a:pPr lvl="3"/>
            <a:r>
              <a:rPr lang="en-US" dirty="0"/>
              <a:t>Arial 18pt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11858369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dy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56094" y="2370324"/>
            <a:ext cx="3046615" cy="418687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9155587" y="2370323"/>
            <a:ext cx="3046615" cy="418687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" y="2111344"/>
            <a:ext cx="3054096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38860" y="2235185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0"/>
          </p:nvPr>
        </p:nvSpPr>
        <p:spPr>
          <a:xfrm>
            <a:off x="238860" y="2998389"/>
            <a:ext cx="2553109" cy="3250023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3048601" y="2111344"/>
            <a:ext cx="3054096" cy="63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285477" y="2235185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2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6105850" y="2110756"/>
            <a:ext cx="3054096" cy="638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338369" y="2234599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3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9155575" y="2110756"/>
            <a:ext cx="3054096" cy="638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9379981" y="2234599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4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5"/>
          </p:nvPr>
        </p:nvSpPr>
        <p:spPr>
          <a:xfrm>
            <a:off x="3285477" y="2998389"/>
            <a:ext cx="2553109" cy="3250023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6"/>
          </p:nvPr>
        </p:nvSpPr>
        <p:spPr>
          <a:xfrm>
            <a:off x="6338369" y="2998389"/>
            <a:ext cx="2553109" cy="3250023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27"/>
          </p:nvPr>
        </p:nvSpPr>
        <p:spPr>
          <a:xfrm>
            <a:off x="9379981" y="2998389"/>
            <a:ext cx="2553109" cy="3250023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3" y="2748814"/>
            <a:ext cx="12217100" cy="100013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74018" y="6374748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1080491" y="1398498"/>
            <a:ext cx="893135" cy="89313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4129091" y="1398498"/>
            <a:ext cx="893135" cy="89313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7186338" y="1398498"/>
            <a:ext cx="893135" cy="89313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 userDrawn="1"/>
        </p:nvSpPr>
        <p:spPr>
          <a:xfrm>
            <a:off x="10232327" y="1398498"/>
            <a:ext cx="893135" cy="893135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523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56094" y="2370324"/>
            <a:ext cx="3046615" cy="418687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9155587" y="2370323"/>
            <a:ext cx="3046615" cy="418687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" y="1632859"/>
            <a:ext cx="3054096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38860" y="1756687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0"/>
          </p:nvPr>
        </p:nvSpPr>
        <p:spPr>
          <a:xfrm>
            <a:off x="238860" y="2625956"/>
            <a:ext cx="2553109" cy="3622449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3048601" y="1632859"/>
            <a:ext cx="3054096" cy="638628"/>
          </a:xfrm>
          <a:prstGeom prst="rect">
            <a:avLst/>
          </a:prstGeom>
          <a:solidFill>
            <a:srgbClr val="18B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285477" y="1756687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2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6105850" y="1632271"/>
            <a:ext cx="3054096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338369" y="1756100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3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9155575" y="1632271"/>
            <a:ext cx="3054096" cy="638628"/>
          </a:xfrm>
          <a:prstGeom prst="rect">
            <a:avLst/>
          </a:prstGeom>
          <a:solidFill>
            <a:srgbClr val="18B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9379981" y="1756100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4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5"/>
          </p:nvPr>
        </p:nvSpPr>
        <p:spPr>
          <a:xfrm>
            <a:off x="3285477" y="2625956"/>
            <a:ext cx="2553109" cy="3622449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6"/>
          </p:nvPr>
        </p:nvSpPr>
        <p:spPr>
          <a:xfrm>
            <a:off x="6338369" y="2625956"/>
            <a:ext cx="2553109" cy="3622449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27"/>
          </p:nvPr>
        </p:nvSpPr>
        <p:spPr>
          <a:xfrm>
            <a:off x="9379981" y="2625956"/>
            <a:ext cx="2553109" cy="3622449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3" y="2270329"/>
            <a:ext cx="12217100" cy="100013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74018" y="6374748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4622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Desig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171" y="4458540"/>
            <a:ext cx="8245644" cy="69099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622" y="5697288"/>
            <a:ext cx="3828571" cy="469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EB3A9"/>
                </a:solidFill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3833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sign A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88171" y="4458540"/>
            <a:ext cx="8245644" cy="69099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77622" y="5697288"/>
            <a:ext cx="3828571" cy="469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EB3A9"/>
                </a:solidFill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980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sig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711115" y="4458540"/>
            <a:ext cx="8245644" cy="69099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00566" y="5422252"/>
            <a:ext cx="4309836" cy="4882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EB3A9"/>
                </a:solidFill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8461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sign B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0138611" y="5550568"/>
              <a:ext cx="1925052" cy="834190"/>
            </a:xfrm>
            <a:prstGeom prst="rect">
              <a:avLst/>
            </a:prstGeom>
            <a:solidFill>
              <a:srgbClr val="1B2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711115" y="4458540"/>
            <a:ext cx="8245644" cy="69099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00566" y="5422252"/>
            <a:ext cx="4309836" cy="4882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EB3A9"/>
                </a:solidFill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947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694821" y="5053263"/>
              <a:ext cx="2342147" cy="13154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25"/>
            <a:ext cx="12192000" cy="30659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349319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1818" y="6363486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82782" y="4458540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50698" y="5697288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1295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758989" y="5069305"/>
              <a:ext cx="1636295" cy="1299411"/>
            </a:xfrm>
            <a:prstGeom prst="rect">
              <a:avLst/>
            </a:prstGeom>
            <a:solidFill>
              <a:srgbClr val="368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25"/>
            <a:ext cx="12192000" cy="3065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49319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277154" y="6363486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582782" y="4458540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550698" y="5697288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738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823158" y="5149516"/>
              <a:ext cx="1427747" cy="1203158"/>
            </a:xfrm>
            <a:prstGeom prst="rect">
              <a:avLst/>
            </a:prstGeom>
            <a:solidFill>
              <a:srgbClr val="DD3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25"/>
            <a:ext cx="12192000" cy="3065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49319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83642" y="6365123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582782" y="4458540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50698" y="5697288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62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270309"/>
            <a:ext cx="12217101" cy="100013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6080932" y="1669143"/>
            <a:ext cx="0" cy="454297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640115"/>
            <a:ext cx="6081486" cy="638628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81486" y="1640115"/>
            <a:ext cx="6110514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3105" y="1756683"/>
            <a:ext cx="5665181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1763940"/>
            <a:ext cx="5384801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228048" y="2553383"/>
            <a:ext cx="5650238" cy="3695019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6444342" y="2553383"/>
            <a:ext cx="5384801" cy="3695019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97268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25"/>
            <a:ext cx="12192000" cy="30659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349319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1818" y="6363486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582782" y="3784763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50698" y="5023520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0586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25"/>
            <a:ext cx="12192000" cy="3065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49319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277154" y="6363486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582782" y="3784763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50698" y="5023520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143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25"/>
            <a:ext cx="12192000" cy="3065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49319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83642" y="6365123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82782" y="3784763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50698" y="5023520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3314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94" y="1698175"/>
            <a:ext cx="11424620" cy="4507821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795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7301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d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353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7" y="1875315"/>
            <a:ext cx="5472340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1882577"/>
            <a:ext cx="538480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13249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08795" y="2457703"/>
            <a:ext cx="5469493" cy="3748293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6444342" y="2457703"/>
            <a:ext cx="5384803" cy="3748293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047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266211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4919893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13249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09580" y="1870079"/>
            <a:ext cx="2389044" cy="1274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09580" y="3491953"/>
            <a:ext cx="2389044" cy="1274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09580" y="5145649"/>
            <a:ext cx="2389044" cy="1274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2992593" y="1868558"/>
            <a:ext cx="8848857" cy="13092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2992593" y="3491949"/>
            <a:ext cx="8848857" cy="13092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9"/>
          </p:nvPr>
        </p:nvSpPr>
        <p:spPr>
          <a:xfrm>
            <a:off x="2992593" y="5156442"/>
            <a:ext cx="8848857" cy="13092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451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57044" y="1640116"/>
            <a:ext cx="4058604" cy="4917847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8793" y="1924030"/>
            <a:ext cx="354954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4" y="1916769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81550" y="1916769"/>
            <a:ext cx="3451867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13249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14737" y="2501645"/>
            <a:ext cx="3543599" cy="3748293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4303034" y="2501645"/>
            <a:ext cx="3585483" cy="3748293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8381559" y="2501645"/>
            <a:ext cx="3451865" cy="3748293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6734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3" y="2616674"/>
            <a:ext cx="12217100" cy="100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701" y="1785030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363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545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727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414736" y="2853739"/>
            <a:ext cx="11337097" cy="3396196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64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057042" y="2271485"/>
            <a:ext cx="4058604" cy="4259943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email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270309"/>
            <a:ext cx="12217101" cy="10001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632858"/>
            <a:ext cx="4063999" cy="63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057041" y="1632858"/>
            <a:ext cx="4063999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115645" y="1632858"/>
            <a:ext cx="4076355" cy="638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8859" y="1756683"/>
            <a:ext cx="3593212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303032" y="1749426"/>
            <a:ext cx="3585483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81547" y="1749425"/>
            <a:ext cx="3451866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/>
          </p:nvPr>
        </p:nvSpPr>
        <p:spPr>
          <a:xfrm>
            <a:off x="238858" y="2625953"/>
            <a:ext cx="3591051" cy="3622449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/>
          </p:nvPr>
        </p:nvSpPr>
        <p:spPr>
          <a:xfrm>
            <a:off x="4303349" y="2625953"/>
            <a:ext cx="3591051" cy="3622449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/>
          </p:nvPr>
        </p:nvSpPr>
        <p:spPr>
          <a:xfrm>
            <a:off x="8381547" y="2625953"/>
            <a:ext cx="3591051" cy="3622449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647101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3" y="2616674"/>
            <a:ext cx="12217100" cy="100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7" y="2856840"/>
            <a:ext cx="5472340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2864098"/>
            <a:ext cx="538480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701" y="1785030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363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545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727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20691" y="3446238"/>
            <a:ext cx="5457596" cy="2928490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6447940" y="3446238"/>
            <a:ext cx="5457596" cy="2928490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2198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57044" y="2612119"/>
            <a:ext cx="4058604" cy="3945844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3" y="2616674"/>
            <a:ext cx="12217100" cy="1000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701" y="1785030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363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545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727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8795" y="2852299"/>
            <a:ext cx="3622412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4" y="2845042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81550" y="2845042"/>
            <a:ext cx="3451867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414737" y="3422645"/>
            <a:ext cx="3616469" cy="2952089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21"/>
          </p:nvPr>
        </p:nvSpPr>
        <p:spPr>
          <a:xfrm>
            <a:off x="4303037" y="3422645"/>
            <a:ext cx="3616469" cy="2952089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22"/>
          </p:nvPr>
        </p:nvSpPr>
        <p:spPr>
          <a:xfrm>
            <a:off x="8385297" y="3422645"/>
            <a:ext cx="3616469" cy="2952089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215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3" y="2579780"/>
            <a:ext cx="12217100" cy="15208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080932" y="1669147"/>
            <a:ext cx="0" cy="454297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" y="1669149"/>
            <a:ext cx="6081487" cy="971119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1486" y="1669149"/>
            <a:ext cx="6110515" cy="971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3106" y="1820511"/>
            <a:ext cx="5665180" cy="683164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1827766"/>
            <a:ext cx="5384803" cy="683164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228053" y="2902694"/>
            <a:ext cx="5650239" cy="3345715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6444342" y="2902694"/>
            <a:ext cx="5384803" cy="3345715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470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57044" y="2271492"/>
            <a:ext cx="4058604" cy="4259943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3" y="2270329"/>
            <a:ext cx="12217100" cy="100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" y="1632859"/>
            <a:ext cx="4063999" cy="63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7055" y="1632859"/>
            <a:ext cx="4063999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5648" y="1632859"/>
            <a:ext cx="4076356" cy="638628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38859" y="1756687"/>
            <a:ext cx="3593212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4" y="1749429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50" y="1749429"/>
            <a:ext cx="3451867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/>
          </p:nvPr>
        </p:nvSpPr>
        <p:spPr>
          <a:xfrm>
            <a:off x="238859" y="2625956"/>
            <a:ext cx="3591051" cy="3622449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21"/>
          </p:nvPr>
        </p:nvSpPr>
        <p:spPr>
          <a:xfrm>
            <a:off x="4303349" y="2625956"/>
            <a:ext cx="3591051" cy="3622449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2"/>
          </p:nvPr>
        </p:nvSpPr>
        <p:spPr>
          <a:xfrm>
            <a:off x="8381550" y="2625956"/>
            <a:ext cx="3591051" cy="3622449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8822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ody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8121216" y="1632865"/>
            <a:ext cx="0" cy="491091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00" y="2283830"/>
            <a:ext cx="4058604" cy="4259943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3" y="2270329"/>
            <a:ext cx="12217100" cy="100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" y="1632859"/>
            <a:ext cx="4063999" cy="63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7055" y="1632859"/>
            <a:ext cx="4063999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5648" y="1632859"/>
            <a:ext cx="4076356" cy="638628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38859" y="1756687"/>
            <a:ext cx="3593212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4" y="1749429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50" y="1749429"/>
            <a:ext cx="3451867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/>
          </p:nvPr>
        </p:nvSpPr>
        <p:spPr>
          <a:xfrm>
            <a:off x="238859" y="2625956"/>
            <a:ext cx="3591051" cy="3622449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21"/>
          </p:nvPr>
        </p:nvSpPr>
        <p:spPr>
          <a:xfrm>
            <a:off x="4303349" y="2625956"/>
            <a:ext cx="3591051" cy="3622449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2"/>
          </p:nvPr>
        </p:nvSpPr>
        <p:spPr>
          <a:xfrm>
            <a:off x="8381550" y="2625956"/>
            <a:ext cx="3591051" cy="3622449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736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ody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33193" y="2048257"/>
            <a:ext cx="8125621" cy="1152144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7797" y="1632861"/>
            <a:ext cx="8136423" cy="4153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30552" y="1632862"/>
            <a:ext cx="793699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/>
          </p:nvPr>
        </p:nvSpPr>
        <p:spPr>
          <a:xfrm>
            <a:off x="2130552" y="2157985"/>
            <a:ext cx="7936993" cy="932688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10744" y="4021678"/>
            <a:ext cx="5458793" cy="2353056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5340" y="3606282"/>
            <a:ext cx="5466049" cy="415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308099" y="3606283"/>
            <a:ext cx="5332072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2"/>
          </p:nvPr>
        </p:nvSpPr>
        <p:spPr>
          <a:xfrm>
            <a:off x="308099" y="4131409"/>
            <a:ext cx="5332072" cy="1904855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516809" y="4011170"/>
            <a:ext cx="5458793" cy="2353056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11407" y="3595773"/>
            <a:ext cx="5466049" cy="415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614160" y="3595774"/>
            <a:ext cx="5332072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24"/>
          </p:nvPr>
        </p:nvSpPr>
        <p:spPr>
          <a:xfrm>
            <a:off x="6614160" y="4120902"/>
            <a:ext cx="5332072" cy="1904855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358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ody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56094" y="2370324"/>
            <a:ext cx="3046615" cy="418687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55587" y="2370323"/>
            <a:ext cx="3046615" cy="418687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1632859"/>
            <a:ext cx="3054096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38860" y="1756687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0"/>
          </p:nvPr>
        </p:nvSpPr>
        <p:spPr>
          <a:xfrm>
            <a:off x="238860" y="2625956"/>
            <a:ext cx="2553109" cy="3622449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048601" y="1632859"/>
            <a:ext cx="3054096" cy="638628"/>
          </a:xfrm>
          <a:prstGeom prst="rect">
            <a:avLst/>
          </a:prstGeom>
          <a:solidFill>
            <a:srgbClr val="18B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285477" y="1756687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05850" y="1632271"/>
            <a:ext cx="3054096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338369" y="1756100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155575" y="1632271"/>
            <a:ext cx="3054096" cy="638628"/>
          </a:xfrm>
          <a:prstGeom prst="rect">
            <a:avLst/>
          </a:prstGeom>
          <a:solidFill>
            <a:srgbClr val="18B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9379981" y="1756100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4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5"/>
          </p:nvPr>
        </p:nvSpPr>
        <p:spPr>
          <a:xfrm>
            <a:off x="3285477" y="2625956"/>
            <a:ext cx="2553109" cy="3622449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6"/>
          </p:nvPr>
        </p:nvSpPr>
        <p:spPr>
          <a:xfrm>
            <a:off x="6338369" y="2625956"/>
            <a:ext cx="2553109" cy="3622449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27"/>
          </p:nvPr>
        </p:nvSpPr>
        <p:spPr>
          <a:xfrm>
            <a:off x="9379981" y="2625956"/>
            <a:ext cx="2553109" cy="3622449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3" y="2270329"/>
            <a:ext cx="12217100" cy="100013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74018" y="6374748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5773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ody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56094" y="2370324"/>
            <a:ext cx="3046615" cy="418687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55587" y="2370323"/>
            <a:ext cx="3046615" cy="418687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111344"/>
            <a:ext cx="3054096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38860" y="2235185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0"/>
          </p:nvPr>
        </p:nvSpPr>
        <p:spPr>
          <a:xfrm>
            <a:off x="238860" y="2998389"/>
            <a:ext cx="2553109" cy="3250023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048601" y="2111344"/>
            <a:ext cx="3054096" cy="63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285477" y="2235185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05850" y="2110756"/>
            <a:ext cx="3054096" cy="638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338369" y="2234599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155575" y="2110756"/>
            <a:ext cx="3054096" cy="638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9379981" y="2234599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4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5"/>
          </p:nvPr>
        </p:nvSpPr>
        <p:spPr>
          <a:xfrm>
            <a:off x="3285477" y="2998389"/>
            <a:ext cx="2553109" cy="3250023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6"/>
          </p:nvPr>
        </p:nvSpPr>
        <p:spPr>
          <a:xfrm>
            <a:off x="6338369" y="2998389"/>
            <a:ext cx="2553109" cy="3250023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27"/>
          </p:nvPr>
        </p:nvSpPr>
        <p:spPr>
          <a:xfrm>
            <a:off x="9379981" y="2998389"/>
            <a:ext cx="2553109" cy="3250023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3" y="2748814"/>
            <a:ext cx="12217100" cy="100013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74018" y="6374748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080491" y="1398498"/>
            <a:ext cx="893135" cy="89313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29091" y="1398498"/>
            <a:ext cx="893135" cy="89313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86338" y="1398498"/>
            <a:ext cx="893135" cy="89313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232327" y="1398498"/>
            <a:ext cx="893135" cy="893135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759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ody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" y="1632856"/>
            <a:ext cx="3054096" cy="4933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601" y="1632856"/>
            <a:ext cx="3054096" cy="493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705" y="1632268"/>
            <a:ext cx="3054096" cy="49337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55575" y="1631680"/>
            <a:ext cx="3054096" cy="49337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 t="73610" r="1"/>
          <a:stretch/>
        </p:blipFill>
        <p:spPr>
          <a:xfrm>
            <a:off x="-13853" y="1632856"/>
            <a:ext cx="12217100" cy="1810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6833" y="4466322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303453" y="4466322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2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356345" y="4465735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3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9397953" y="4465735"/>
            <a:ext cx="255310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4</a:t>
            </a: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74018" y="6374748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80971" y="2075156"/>
            <a:ext cx="1692175" cy="1692175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29571" y="2075156"/>
            <a:ext cx="1692175" cy="1692175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86818" y="2075156"/>
            <a:ext cx="1692175" cy="1692175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9836546" y="2075156"/>
            <a:ext cx="1692175" cy="16921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089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7055" y="3584172"/>
            <a:ext cx="4063999" cy="29737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349319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" y="2988861"/>
            <a:ext cx="4063999" cy="595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7055" y="2988861"/>
            <a:ext cx="4063999" cy="5953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5648" y="2988861"/>
            <a:ext cx="4076356" cy="595312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5462" y="3091575"/>
            <a:ext cx="3426124" cy="44926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4" y="3084319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9" y="3084319"/>
            <a:ext cx="3558613" cy="44926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74018" y="6374748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3" y="3584178"/>
            <a:ext cx="12217100" cy="100013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315462" y="3866153"/>
            <a:ext cx="3426124" cy="2382255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303034" y="3866153"/>
            <a:ext cx="3585483" cy="2382255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2"/>
          </p:nvPr>
        </p:nvSpPr>
        <p:spPr>
          <a:xfrm>
            <a:off x="8381549" y="3866153"/>
            <a:ext cx="3585483" cy="2382255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3"/>
          </p:nvPr>
        </p:nvSpPr>
        <p:spPr>
          <a:xfrm>
            <a:off x="315460" y="1652338"/>
            <a:ext cx="11571743" cy="13365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chemeClr val="tx1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391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57041" y="3584172"/>
            <a:ext cx="4063999" cy="29737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988861"/>
            <a:ext cx="4063999" cy="595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057041" y="2988861"/>
            <a:ext cx="4063999" cy="5953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115645" y="2988861"/>
            <a:ext cx="4076355" cy="5953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5459" y="3091557"/>
            <a:ext cx="3426124" cy="449263"/>
          </a:xfrm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3084300"/>
            <a:ext cx="3585483" cy="449263"/>
          </a:xfrm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3084299"/>
            <a:ext cx="3558614" cy="449263"/>
          </a:xfrm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74013" y="6374728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3584171"/>
            <a:ext cx="12217101" cy="100013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315458" y="3866147"/>
            <a:ext cx="3426125" cy="2382255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303032" y="3866147"/>
            <a:ext cx="3585483" cy="2382255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2"/>
          </p:nvPr>
        </p:nvSpPr>
        <p:spPr>
          <a:xfrm>
            <a:off x="8381547" y="3866147"/>
            <a:ext cx="3585483" cy="2382255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3"/>
          </p:nvPr>
        </p:nvSpPr>
        <p:spPr>
          <a:xfrm>
            <a:off x="315458" y="1652336"/>
            <a:ext cx="11571742" cy="133652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chemeClr val="tx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94842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9" y="1632865"/>
            <a:ext cx="12191999" cy="4924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34710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8194" r="1" b="18"/>
          <a:stretch/>
        </p:blipFill>
        <p:spPr>
          <a:xfrm>
            <a:off x="9" y="1632865"/>
            <a:ext cx="12191999" cy="492443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08789" y="2085979"/>
            <a:ext cx="11343043" cy="4065222"/>
            <a:chOff x="408790" y="2071688"/>
            <a:chExt cx="11343042" cy="4008071"/>
          </a:xfrm>
          <a:solidFill>
            <a:schemeClr val="bg1"/>
          </a:solidFill>
        </p:grpSpPr>
        <p:sp>
          <p:nvSpPr>
            <p:cNvPr id="15" name="Rectangle 14"/>
            <p:cNvSpPr/>
            <p:nvPr/>
          </p:nvSpPr>
          <p:spPr>
            <a:xfrm>
              <a:off x="408790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31309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8790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31309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775203" y="2414588"/>
            <a:ext cx="4839785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182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363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545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727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6597720" y="2414588"/>
            <a:ext cx="4899996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182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363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545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727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775203" y="4586165"/>
            <a:ext cx="4839785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182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363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545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727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97720" y="4586165"/>
            <a:ext cx="4899996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182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363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545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727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8805" y="2085979"/>
            <a:ext cx="119849" cy="188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8805" y="4268176"/>
            <a:ext cx="119849" cy="1883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31315" y="2085979"/>
            <a:ext cx="119849" cy="1883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31315" y="4268176"/>
            <a:ext cx="119849" cy="1883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2339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1632865"/>
            <a:ext cx="12191999" cy="4924433"/>
          </a:xfrm>
          <a:prstGeom prst="rect">
            <a:avLst/>
          </a:prstGeom>
          <a:solidFill>
            <a:srgbClr val="25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8194" r="1" b="18"/>
          <a:stretch/>
        </p:blipFill>
        <p:spPr>
          <a:xfrm>
            <a:off x="9" y="1632865"/>
            <a:ext cx="12191999" cy="4924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8789" y="2085979"/>
            <a:ext cx="11343043" cy="4065222"/>
            <a:chOff x="408790" y="2071688"/>
            <a:chExt cx="11343042" cy="4008071"/>
          </a:xfrm>
          <a:solidFill>
            <a:schemeClr val="tx1"/>
          </a:solidFill>
        </p:grpSpPr>
        <p:sp>
          <p:nvSpPr>
            <p:cNvPr id="7" name="Rectangle 6"/>
            <p:cNvSpPr/>
            <p:nvPr/>
          </p:nvSpPr>
          <p:spPr>
            <a:xfrm>
              <a:off x="408790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31309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790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31309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1134710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775203" y="2414588"/>
            <a:ext cx="4839785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363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545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727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6597720" y="2414588"/>
            <a:ext cx="4899996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363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545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727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775203" y="4586165"/>
            <a:ext cx="4839785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363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545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727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97720" y="4586165"/>
            <a:ext cx="4899996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363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545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727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8805" y="2085979"/>
            <a:ext cx="119849" cy="188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8805" y="4268176"/>
            <a:ext cx="119849" cy="1883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31315" y="2085979"/>
            <a:ext cx="119849" cy="1883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31315" y="4268176"/>
            <a:ext cx="119849" cy="1883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271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87270" y="6374748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" y="1632863"/>
            <a:ext cx="1232451" cy="4925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04316" y="1928541"/>
            <a:ext cx="1058224" cy="1058224"/>
          </a:xfrm>
          <a:prstGeom prst="ellipse">
            <a:avLst/>
          </a:prstGeom>
          <a:solidFill>
            <a:srgbClr val="267DC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4316" y="3565726"/>
            <a:ext cx="1058224" cy="1058224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4316" y="5217362"/>
            <a:ext cx="1058224" cy="1058224"/>
          </a:xfrm>
          <a:prstGeom prst="ellipse">
            <a:avLst/>
          </a:prstGeom>
          <a:solidFill>
            <a:srgbClr val="DA3E2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266211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919893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-13249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2"/>
          <p:cNvSpPr>
            <a:spLocks noGrp="1"/>
          </p:cNvSpPr>
          <p:nvPr>
            <p:ph type="body" sz="quarter" idx="11"/>
          </p:nvPr>
        </p:nvSpPr>
        <p:spPr>
          <a:xfrm>
            <a:off x="2146301" y="1868557"/>
            <a:ext cx="9688515" cy="12854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2000" b="1">
                <a:solidFill>
                  <a:srgbClr val="1F334A"/>
                </a:solidFill>
              </a:defRPr>
            </a:lvl1pPr>
            <a:lvl2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457182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685773">
              <a:lnSpc>
                <a:spcPct val="100000"/>
              </a:lnSpc>
              <a:spcBef>
                <a:spcPts val="400"/>
              </a:spcBef>
              <a:defRPr sz="1600"/>
            </a:lvl4pPr>
            <a:lvl5pPr marL="914363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42"/>
          <p:cNvSpPr>
            <a:spLocks noGrp="1"/>
          </p:cNvSpPr>
          <p:nvPr>
            <p:ph type="body" sz="quarter" idx="12"/>
          </p:nvPr>
        </p:nvSpPr>
        <p:spPr>
          <a:xfrm>
            <a:off x="2146301" y="3490055"/>
            <a:ext cx="9688515" cy="12854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2000" b="1">
                <a:solidFill>
                  <a:srgbClr val="1F334A"/>
                </a:solidFill>
              </a:defRPr>
            </a:lvl1pPr>
            <a:lvl2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457182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685773">
              <a:lnSpc>
                <a:spcPct val="100000"/>
              </a:lnSpc>
              <a:spcBef>
                <a:spcPts val="400"/>
              </a:spcBef>
              <a:defRPr sz="1600"/>
            </a:lvl4pPr>
            <a:lvl5pPr marL="914363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2"/>
          <p:cNvSpPr>
            <a:spLocks noGrp="1"/>
          </p:cNvSpPr>
          <p:nvPr>
            <p:ph type="body" sz="quarter" idx="13"/>
          </p:nvPr>
        </p:nvSpPr>
        <p:spPr>
          <a:xfrm>
            <a:off x="2146301" y="5137394"/>
            <a:ext cx="9688515" cy="12854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2000" b="1">
                <a:solidFill>
                  <a:srgbClr val="1F334A"/>
                </a:solidFill>
              </a:defRPr>
            </a:lvl1pPr>
            <a:lvl2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457182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685773">
              <a:lnSpc>
                <a:spcPct val="100000"/>
              </a:lnSpc>
              <a:spcBef>
                <a:spcPts val="400"/>
              </a:spcBef>
              <a:defRPr sz="1600"/>
            </a:lvl4pPr>
            <a:lvl5pPr marL="914363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591960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612124"/>
            <a:ext cx="12204549" cy="3945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1274018" y="637474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3" y="2616674"/>
            <a:ext cx="12217100" cy="1000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701" y="1785030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363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545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727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1274018" y="6371653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396243" y="2964872"/>
            <a:ext cx="11437172" cy="3283530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9600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1636296"/>
            <a:ext cx="12204549" cy="4921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1274018" y="637474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3" y="1638105"/>
            <a:ext cx="12217100" cy="1000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1274018" y="6371653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396243" y="1941096"/>
            <a:ext cx="11437172" cy="4307307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1814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612124"/>
            <a:ext cx="12204549" cy="3945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1274018" y="637474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3" y="2616674"/>
            <a:ext cx="12217100" cy="1000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701" y="1785030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363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545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727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1274018" y="6371653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7" y="2856840"/>
            <a:ext cx="5472340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2864098"/>
            <a:ext cx="538480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0"/>
          </p:nvPr>
        </p:nvSpPr>
        <p:spPr>
          <a:xfrm>
            <a:off x="420691" y="3415218"/>
            <a:ext cx="5457596" cy="2960972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1"/>
          </p:nvPr>
        </p:nvSpPr>
        <p:spPr>
          <a:xfrm>
            <a:off x="6467264" y="3415218"/>
            <a:ext cx="5361884" cy="2960972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1609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1632863"/>
            <a:ext cx="12192000" cy="4925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7055" y="1632863"/>
            <a:ext cx="4063999" cy="4925105"/>
          </a:xfrm>
          <a:prstGeom prst="rect">
            <a:avLst/>
          </a:prstGeom>
          <a:solidFill>
            <a:srgbClr val="25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34710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1274018" y="637474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8" name="Rectangle 17"/>
          <p:cNvSpPr/>
          <p:nvPr/>
        </p:nvSpPr>
        <p:spPr>
          <a:xfrm>
            <a:off x="5" y="1632859"/>
            <a:ext cx="4063999" cy="638628"/>
          </a:xfrm>
          <a:prstGeom prst="rect">
            <a:avLst/>
          </a:prstGeom>
          <a:solidFill>
            <a:srgbClr val="267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57055" y="1632859"/>
            <a:ext cx="4063999" cy="638628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15648" y="1632859"/>
            <a:ext cx="4076356" cy="638628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3" y="2270329"/>
            <a:ext cx="12217100" cy="100013"/>
          </a:xfrm>
          <a:prstGeom prst="rect">
            <a:avLst/>
          </a:prstGeom>
        </p:spPr>
      </p:pic>
      <p:sp>
        <p:nvSpPr>
          <p:cNvPr id="2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51" y="1756687"/>
            <a:ext cx="3426124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4" y="1749429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50" y="1749429"/>
            <a:ext cx="3451867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0"/>
          </p:nvPr>
        </p:nvSpPr>
        <p:spPr>
          <a:xfrm>
            <a:off x="405947" y="2694938"/>
            <a:ext cx="3367108" cy="3539607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1"/>
          </p:nvPr>
        </p:nvSpPr>
        <p:spPr>
          <a:xfrm>
            <a:off x="4345714" y="2694938"/>
            <a:ext cx="3542803" cy="3539607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22"/>
          </p:nvPr>
        </p:nvSpPr>
        <p:spPr>
          <a:xfrm>
            <a:off x="8405030" y="2694938"/>
            <a:ext cx="3428387" cy="3539607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2617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" y="1632863"/>
            <a:ext cx="4063999" cy="49251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57055" y="1632863"/>
            <a:ext cx="4063999" cy="4925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15648" y="1632863"/>
            <a:ext cx="4076356" cy="4925105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349319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1632858"/>
            <a:ext cx="12192000" cy="1810430"/>
            <a:chOff x="0" y="1632858"/>
            <a:chExt cx="12192000" cy="638628"/>
          </a:xfrm>
        </p:grpSpPr>
        <p:sp>
          <p:nvSpPr>
            <p:cNvPr id="22" name="Rectangle 21"/>
            <p:cNvSpPr/>
            <p:nvPr/>
          </p:nvSpPr>
          <p:spPr>
            <a:xfrm>
              <a:off x="0" y="1632858"/>
              <a:ext cx="4063999" cy="638628"/>
            </a:xfrm>
            <a:prstGeom prst="rect">
              <a:avLst/>
            </a:prstGeom>
            <a:solidFill>
              <a:srgbClr val="267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57041" y="1632858"/>
              <a:ext cx="4063999" cy="638628"/>
            </a:xfrm>
            <a:prstGeom prst="rect">
              <a:avLst/>
            </a:prstGeom>
            <a:solidFill>
              <a:srgbClr val="19A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15645" y="1632858"/>
              <a:ext cx="4076355" cy="638628"/>
            </a:xfrm>
            <a:prstGeom prst="rect">
              <a:avLst/>
            </a:prstGeom>
            <a:solidFill>
              <a:srgbClr val="DA3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 t="73610" r="1"/>
          <a:stretch/>
        </p:blipFill>
        <p:spPr>
          <a:xfrm>
            <a:off x="-13853" y="1632856"/>
            <a:ext cx="12217100" cy="1810432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5462" y="4953657"/>
            <a:ext cx="3426124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4" y="4946399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9" y="4946398"/>
            <a:ext cx="3558613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182" indent="0">
              <a:buFontTx/>
              <a:buNone/>
              <a:defRPr/>
            </a:lvl2pPr>
            <a:lvl3pPr marL="914363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149842" y="2538072"/>
            <a:ext cx="1757363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73785" y="2538071"/>
            <a:ext cx="1757363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9275142" y="2538071"/>
            <a:ext cx="1757363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1555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" y="1635583"/>
            <a:ext cx="12204549" cy="49223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" y="3700468"/>
            <a:ext cx="4063999" cy="2857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57055" y="3700468"/>
            <a:ext cx="4063999" cy="2857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15647" y="3700468"/>
            <a:ext cx="4090644" cy="2857499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 t="69653" r="1" b="417"/>
          <a:stretch/>
        </p:blipFill>
        <p:spPr>
          <a:xfrm>
            <a:off x="-13853" y="1647152"/>
            <a:ext cx="12217100" cy="205331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149842" y="2823823"/>
            <a:ext cx="1757363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73785" y="2823822"/>
            <a:ext cx="1757363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275142" y="2823822"/>
            <a:ext cx="1757363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4" y="667661"/>
            <a:ext cx="11424620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11274018" y="637474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8" name="Oval 17"/>
          <p:cNvSpPr/>
          <p:nvPr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74018" y="6371653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701" y="1785030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182" indent="0" algn="ctr">
              <a:buFontTx/>
              <a:buNone/>
              <a:defRPr sz="2000">
                <a:solidFill>
                  <a:schemeClr val="bg1"/>
                </a:solidFill>
              </a:defRPr>
            </a:lvl2pPr>
            <a:lvl3pPr marL="914363" indent="0" algn="ctr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545" indent="0" algn="ctr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727" indent="0" algn="ctr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300040" y="4818288"/>
            <a:ext cx="3473017" cy="1416275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1"/>
          </p:nvPr>
        </p:nvSpPr>
        <p:spPr>
          <a:xfrm>
            <a:off x="4349978" y="4818288"/>
            <a:ext cx="3473017" cy="1416275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22"/>
          </p:nvPr>
        </p:nvSpPr>
        <p:spPr>
          <a:xfrm>
            <a:off x="8405038" y="4818288"/>
            <a:ext cx="3473017" cy="1416275"/>
          </a:xfrm>
          <a:prstGeom prst="rect">
            <a:avLst/>
          </a:prstGeom>
        </p:spPr>
        <p:txBody>
          <a:bodyPr/>
          <a:lstStyle>
            <a:lvl1pPr marL="2285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491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0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09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29660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E96F-429D-409C-BA75-71EAABB8B4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1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2" y="1632857"/>
            <a:ext cx="12191998" cy="4924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11347100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8194" r="1" b="18"/>
          <a:stretch/>
        </p:blipFill>
        <p:spPr>
          <a:xfrm>
            <a:off x="0" y="1632857"/>
            <a:ext cx="12191998" cy="4924433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408790" y="2085978"/>
            <a:ext cx="11343042" cy="4065222"/>
            <a:chOff x="408790" y="2071688"/>
            <a:chExt cx="11343042" cy="4008071"/>
          </a:xfrm>
          <a:solidFill>
            <a:schemeClr val="bg1"/>
          </a:solidFill>
        </p:grpSpPr>
        <p:sp>
          <p:nvSpPr>
            <p:cNvPr id="15" name="Rectangle 14"/>
            <p:cNvSpPr/>
            <p:nvPr userDrawn="1"/>
          </p:nvSpPr>
          <p:spPr>
            <a:xfrm>
              <a:off x="408790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31309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08790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31309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775202" y="2414588"/>
            <a:ext cx="4839785" cy="131445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6597719" y="2414588"/>
            <a:ext cx="4899996" cy="131445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775202" y="4586165"/>
            <a:ext cx="4839785" cy="131445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97719" y="4586165"/>
            <a:ext cx="4899996" cy="131445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08791" y="2085978"/>
            <a:ext cx="119848" cy="188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408791" y="4268176"/>
            <a:ext cx="119848" cy="1883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6231308" y="2085978"/>
            <a:ext cx="119848" cy="1883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6231308" y="4268176"/>
            <a:ext cx="119848" cy="1883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19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80" y="502920"/>
            <a:ext cx="10972800" cy="422592"/>
          </a:xfrm>
          <a:prstGeom prst="rect">
            <a:avLst/>
          </a:prstGeo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Click to edit title only in Arial 24pt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6620257"/>
            <a:ext cx="894080" cy="205740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5840" y="6620258"/>
            <a:ext cx="1293707" cy="180975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2827" y="6620257"/>
            <a:ext cx="460587" cy="185420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fld id="{116D1988-50EC-4BB3-865F-87CF946FA9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4682" y="941833"/>
            <a:ext cx="10977033" cy="386271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Tx/>
              <a:buNone/>
              <a:defRPr sz="1867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text style in Arial 14pt, sentence case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597408" y="6172201"/>
            <a:ext cx="8887968" cy="419100"/>
          </a:xfrm>
          <a:prstGeom prst="rect">
            <a:avLst/>
          </a:prstGeom>
        </p:spPr>
        <p:txBody>
          <a:bodyPr lIns="0" tIns="45720" rIns="0" bIns="4572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99136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Desig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167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617" y="5697288"/>
            <a:ext cx="3828571" cy="469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EB3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1621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sign A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88167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77617" y="5697288"/>
            <a:ext cx="3828571" cy="469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EB3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3717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sig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711114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00564" y="5422232"/>
            <a:ext cx="4309836" cy="4882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EB3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6046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sign B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0138611" y="5550568"/>
              <a:ext cx="1925052" cy="834190"/>
            </a:xfrm>
            <a:prstGeom prst="rect">
              <a:avLst/>
            </a:prstGeom>
            <a:solidFill>
              <a:srgbClr val="1B2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711114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00564" y="5422232"/>
            <a:ext cx="4309836" cy="4882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EB3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5087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694821" y="5053263"/>
              <a:ext cx="2342147" cy="13154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1814" y="6363466"/>
            <a:ext cx="477819" cy="365125"/>
          </a:xfrm>
        </p:spPr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82778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50696" y="5697288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125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758989" y="5069305"/>
              <a:ext cx="1636295" cy="1299411"/>
            </a:xfrm>
            <a:prstGeom prst="rect">
              <a:avLst/>
            </a:prstGeom>
            <a:solidFill>
              <a:srgbClr val="368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277151" y="6363466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582778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550696" y="5697288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7127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823158" y="5149516"/>
              <a:ext cx="1427747" cy="1203158"/>
            </a:xfrm>
            <a:prstGeom prst="rect">
              <a:avLst/>
            </a:prstGeom>
            <a:solidFill>
              <a:srgbClr val="DD3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83638" y="6365103"/>
            <a:ext cx="477819" cy="365125"/>
          </a:xfrm>
        </p:spPr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582778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50696" y="5697288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0880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1814" y="6363466"/>
            <a:ext cx="477819" cy="365125"/>
          </a:xfrm>
        </p:spPr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582778" y="3784754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50696" y="5023520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4373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277151" y="6363466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582778" y="3784754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50696" y="5023520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2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711114" y="4458522"/>
            <a:ext cx="8245644" cy="690993"/>
          </a:xfr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00564" y="5422232"/>
            <a:ext cx="4309836" cy="488283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1EB3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743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1632857"/>
            <a:ext cx="12191998" cy="4924433"/>
          </a:xfrm>
          <a:prstGeom prst="rect">
            <a:avLst/>
          </a:prstGeom>
          <a:solidFill>
            <a:srgbClr val="25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8194" r="1" b="18"/>
          <a:stretch/>
        </p:blipFill>
        <p:spPr>
          <a:xfrm>
            <a:off x="0" y="1632857"/>
            <a:ext cx="12191998" cy="4924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08790" y="2085978"/>
            <a:ext cx="11343042" cy="4065222"/>
            <a:chOff x="408790" y="2071688"/>
            <a:chExt cx="11343042" cy="4008071"/>
          </a:xfrm>
          <a:solidFill>
            <a:schemeClr val="tx1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408790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231309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8790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31309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11347100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775202" y="2414588"/>
            <a:ext cx="4839785" cy="131445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6597719" y="2414588"/>
            <a:ext cx="4899996" cy="131445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775202" y="4586165"/>
            <a:ext cx="4839785" cy="131445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97719" y="4586165"/>
            <a:ext cx="4899996" cy="131445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08791" y="2085978"/>
            <a:ext cx="119848" cy="188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08791" y="4268176"/>
            <a:ext cx="119848" cy="1883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6231308" y="2085978"/>
            <a:ext cx="119848" cy="1883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6231308" y="4268176"/>
            <a:ext cx="119848" cy="1883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5404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83638" y="6365103"/>
            <a:ext cx="477819" cy="365125"/>
          </a:xfrm>
        </p:spPr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82778" y="3784754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50696" y="5023520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4110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91" y="1698171"/>
            <a:ext cx="11424621" cy="4507821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2875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006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d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5765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6" y="1875315"/>
            <a:ext cx="547233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1882572"/>
            <a:ext cx="538480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08792" y="2457699"/>
            <a:ext cx="5469493" cy="3748293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6444342" y="2457699"/>
            <a:ext cx="5384801" cy="3748293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9327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266211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4919893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09575" y="1870075"/>
            <a:ext cx="2389043" cy="1274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09575" y="3491949"/>
            <a:ext cx="2389043" cy="1274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09575" y="5145630"/>
            <a:ext cx="2389043" cy="1274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2992581" y="1868558"/>
            <a:ext cx="8848857" cy="13092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2992581" y="3491949"/>
            <a:ext cx="8848857" cy="13092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9"/>
          </p:nvPr>
        </p:nvSpPr>
        <p:spPr>
          <a:xfrm>
            <a:off x="2992581" y="5156442"/>
            <a:ext cx="8848857" cy="13092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6762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57042" y="1640115"/>
            <a:ext cx="4058604" cy="4917847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8791" y="1924025"/>
            <a:ext cx="354954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1916768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81547" y="1916767"/>
            <a:ext cx="3451866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14735" y="2501641"/>
            <a:ext cx="3543598" cy="3748293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4303031" y="2501641"/>
            <a:ext cx="3585483" cy="3748293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8381547" y="2501641"/>
            <a:ext cx="3451865" cy="3748293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281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616654"/>
            <a:ext cx="12217101" cy="100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414734" y="2853738"/>
            <a:ext cx="11337097" cy="3396196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702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616654"/>
            <a:ext cx="12217101" cy="100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6" y="2856821"/>
            <a:ext cx="547233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2864078"/>
            <a:ext cx="538480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20688" y="3446238"/>
            <a:ext cx="5457597" cy="2928490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6447935" y="3446238"/>
            <a:ext cx="5457597" cy="2928490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091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57042" y="2612118"/>
            <a:ext cx="4058604" cy="3945844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616654"/>
            <a:ext cx="12217101" cy="1000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8791" y="2852280"/>
            <a:ext cx="3622412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2845023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81547" y="2845022"/>
            <a:ext cx="3451866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414734" y="3422639"/>
            <a:ext cx="3616469" cy="295208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21"/>
          </p:nvPr>
        </p:nvSpPr>
        <p:spPr>
          <a:xfrm>
            <a:off x="4303032" y="3422639"/>
            <a:ext cx="3616469" cy="295208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22"/>
          </p:nvPr>
        </p:nvSpPr>
        <p:spPr>
          <a:xfrm>
            <a:off x="8385295" y="3422639"/>
            <a:ext cx="3616469" cy="295208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35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87265" y="6374728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" y="1632857"/>
            <a:ext cx="1232450" cy="4925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704315" y="1928541"/>
            <a:ext cx="1058224" cy="1058224"/>
          </a:xfrm>
          <a:prstGeom prst="ellipse">
            <a:avLst/>
          </a:prstGeom>
          <a:solidFill>
            <a:srgbClr val="267DC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704315" y="3565726"/>
            <a:ext cx="1058224" cy="1058224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704315" y="5217361"/>
            <a:ext cx="1058224" cy="1058224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0" y="3266211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0" y="4919893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2"/>
          <p:cNvSpPr>
            <a:spLocks noGrp="1"/>
          </p:cNvSpPr>
          <p:nvPr>
            <p:ph type="body" sz="quarter" idx="11"/>
          </p:nvPr>
        </p:nvSpPr>
        <p:spPr>
          <a:xfrm>
            <a:off x="2146300" y="1868557"/>
            <a:ext cx="9688513" cy="128546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1">
                <a:solidFill>
                  <a:srgbClr val="1F334A"/>
                </a:solidFill>
              </a:defRPr>
            </a:lvl1pPr>
            <a:lvl2pPr marL="228600">
              <a:lnSpc>
                <a:spcPct val="100000"/>
              </a:lnSpc>
              <a:spcBef>
                <a:spcPts val="400"/>
              </a:spcBef>
              <a:defRPr sz="1600"/>
            </a:lvl2pPr>
            <a:lvl3pPr marL="457200">
              <a:lnSpc>
                <a:spcPct val="100000"/>
              </a:lnSpc>
              <a:spcBef>
                <a:spcPts val="400"/>
              </a:spcBef>
              <a:defRPr sz="1600"/>
            </a:lvl3pPr>
            <a:lvl4pPr marL="685800">
              <a:lnSpc>
                <a:spcPct val="100000"/>
              </a:lnSpc>
              <a:spcBef>
                <a:spcPts val="400"/>
              </a:spcBef>
              <a:defRPr sz="1600"/>
            </a:lvl4pPr>
            <a:lvl5pPr marL="914400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42"/>
          <p:cNvSpPr>
            <a:spLocks noGrp="1"/>
          </p:cNvSpPr>
          <p:nvPr>
            <p:ph type="body" sz="quarter" idx="12"/>
          </p:nvPr>
        </p:nvSpPr>
        <p:spPr>
          <a:xfrm>
            <a:off x="2146300" y="3490055"/>
            <a:ext cx="9688513" cy="128546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1">
                <a:solidFill>
                  <a:srgbClr val="1F334A"/>
                </a:solidFill>
              </a:defRPr>
            </a:lvl1pPr>
            <a:lvl2pPr marL="228600">
              <a:lnSpc>
                <a:spcPct val="100000"/>
              </a:lnSpc>
              <a:spcBef>
                <a:spcPts val="400"/>
              </a:spcBef>
              <a:defRPr sz="1600"/>
            </a:lvl2pPr>
            <a:lvl3pPr marL="457200">
              <a:lnSpc>
                <a:spcPct val="100000"/>
              </a:lnSpc>
              <a:spcBef>
                <a:spcPts val="400"/>
              </a:spcBef>
              <a:defRPr sz="1600"/>
            </a:lvl3pPr>
            <a:lvl4pPr marL="685800">
              <a:lnSpc>
                <a:spcPct val="100000"/>
              </a:lnSpc>
              <a:spcBef>
                <a:spcPts val="400"/>
              </a:spcBef>
              <a:defRPr sz="1600"/>
            </a:lvl4pPr>
            <a:lvl5pPr marL="914400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2"/>
          <p:cNvSpPr>
            <a:spLocks noGrp="1"/>
          </p:cNvSpPr>
          <p:nvPr>
            <p:ph type="body" sz="quarter" idx="13"/>
          </p:nvPr>
        </p:nvSpPr>
        <p:spPr>
          <a:xfrm>
            <a:off x="2146300" y="5137394"/>
            <a:ext cx="9688513" cy="128546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1">
                <a:solidFill>
                  <a:srgbClr val="1F334A"/>
                </a:solidFill>
              </a:defRPr>
            </a:lvl1pPr>
            <a:lvl2pPr marL="228600">
              <a:lnSpc>
                <a:spcPct val="100000"/>
              </a:lnSpc>
              <a:spcBef>
                <a:spcPts val="400"/>
              </a:spcBef>
              <a:defRPr sz="1600"/>
            </a:lvl2pPr>
            <a:lvl3pPr marL="457200">
              <a:lnSpc>
                <a:spcPct val="100000"/>
              </a:lnSpc>
              <a:spcBef>
                <a:spcPts val="400"/>
              </a:spcBef>
              <a:defRPr sz="1600"/>
            </a:lvl3pPr>
            <a:lvl4pPr marL="685800">
              <a:lnSpc>
                <a:spcPct val="100000"/>
              </a:lnSpc>
              <a:spcBef>
                <a:spcPts val="400"/>
              </a:spcBef>
              <a:defRPr sz="1600"/>
            </a:lvl4pPr>
            <a:lvl5pPr marL="914400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270309"/>
            <a:ext cx="12217101" cy="10001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080932" y="1669143"/>
            <a:ext cx="0" cy="454297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40115"/>
            <a:ext cx="6081486" cy="638628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81486" y="1640115"/>
            <a:ext cx="6110514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3105" y="1756683"/>
            <a:ext cx="566518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1763940"/>
            <a:ext cx="538480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228048" y="2553383"/>
            <a:ext cx="5650238" cy="369501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6444342" y="2553383"/>
            <a:ext cx="5384801" cy="369501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8405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57042" y="2271485"/>
            <a:ext cx="4058604" cy="4259943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270309"/>
            <a:ext cx="12217101" cy="100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632858"/>
            <a:ext cx="4063999" cy="63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57041" y="1632858"/>
            <a:ext cx="4063999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15645" y="1632858"/>
            <a:ext cx="4076355" cy="638628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38859" y="1756683"/>
            <a:ext cx="3593212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1749426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1749425"/>
            <a:ext cx="3451866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/>
          </p:nvPr>
        </p:nvSpPr>
        <p:spPr>
          <a:xfrm>
            <a:off x="238858" y="2625953"/>
            <a:ext cx="3591051" cy="362244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21"/>
          </p:nvPr>
        </p:nvSpPr>
        <p:spPr>
          <a:xfrm>
            <a:off x="4303349" y="2625953"/>
            <a:ext cx="3591051" cy="362244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2"/>
          </p:nvPr>
        </p:nvSpPr>
        <p:spPr>
          <a:xfrm>
            <a:off x="8381547" y="2625953"/>
            <a:ext cx="3591051" cy="362244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1757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7041" y="3584172"/>
            <a:ext cx="4063999" cy="29737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988861"/>
            <a:ext cx="4063999" cy="595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57041" y="2988861"/>
            <a:ext cx="4063999" cy="5953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15645" y="2988861"/>
            <a:ext cx="4076355" cy="595312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5459" y="3091557"/>
            <a:ext cx="3426124" cy="44926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3084300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3084299"/>
            <a:ext cx="3558614" cy="44926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74013" y="6374728"/>
            <a:ext cx="477819" cy="365125"/>
          </a:xfrm>
        </p:spPr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3584171"/>
            <a:ext cx="12217101" cy="100013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315458" y="3866147"/>
            <a:ext cx="3426125" cy="238225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303032" y="3866147"/>
            <a:ext cx="3585483" cy="238225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2"/>
          </p:nvPr>
        </p:nvSpPr>
        <p:spPr>
          <a:xfrm>
            <a:off x="8381547" y="3866147"/>
            <a:ext cx="3585483" cy="238225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3"/>
          </p:nvPr>
        </p:nvSpPr>
        <p:spPr>
          <a:xfrm>
            <a:off x="315458" y="1652336"/>
            <a:ext cx="11571742" cy="13365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chemeClr val="tx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49883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" y="1632857"/>
            <a:ext cx="12191998" cy="4924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1347100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8194" r="1" b="18"/>
          <a:stretch/>
        </p:blipFill>
        <p:spPr>
          <a:xfrm>
            <a:off x="0" y="1632857"/>
            <a:ext cx="12191998" cy="492443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08790" y="2085978"/>
            <a:ext cx="11343042" cy="4065222"/>
            <a:chOff x="408790" y="2071688"/>
            <a:chExt cx="11343042" cy="4008071"/>
          </a:xfrm>
          <a:solidFill>
            <a:schemeClr val="bg1"/>
          </a:solidFill>
        </p:grpSpPr>
        <p:sp>
          <p:nvSpPr>
            <p:cNvPr id="15" name="Rectangle 14"/>
            <p:cNvSpPr/>
            <p:nvPr/>
          </p:nvSpPr>
          <p:spPr>
            <a:xfrm>
              <a:off x="408790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31309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8790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31309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775202" y="2414588"/>
            <a:ext cx="4839785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6597719" y="2414588"/>
            <a:ext cx="4899996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775202" y="4586165"/>
            <a:ext cx="4839785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97719" y="4586165"/>
            <a:ext cx="4899996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8791" y="2085978"/>
            <a:ext cx="119848" cy="188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08791" y="4268176"/>
            <a:ext cx="119848" cy="1883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231308" y="2085978"/>
            <a:ext cx="119848" cy="1883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231308" y="4268176"/>
            <a:ext cx="119848" cy="1883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1941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1632857"/>
            <a:ext cx="12191998" cy="4924433"/>
          </a:xfrm>
          <a:prstGeom prst="rect">
            <a:avLst/>
          </a:prstGeom>
          <a:solidFill>
            <a:srgbClr val="25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8194" r="1" b="18"/>
          <a:stretch/>
        </p:blipFill>
        <p:spPr>
          <a:xfrm>
            <a:off x="0" y="1632857"/>
            <a:ext cx="12191998" cy="4924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8790" y="2085978"/>
            <a:ext cx="11343042" cy="4065222"/>
            <a:chOff x="408790" y="2071688"/>
            <a:chExt cx="11343042" cy="4008071"/>
          </a:xfrm>
          <a:solidFill>
            <a:schemeClr val="tx1"/>
          </a:solidFill>
        </p:grpSpPr>
        <p:sp>
          <p:nvSpPr>
            <p:cNvPr id="7" name="Rectangle 6"/>
            <p:cNvSpPr/>
            <p:nvPr/>
          </p:nvSpPr>
          <p:spPr>
            <a:xfrm>
              <a:off x="408790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31309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790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31309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11347100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775202" y="2414588"/>
            <a:ext cx="4839785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6597719" y="2414588"/>
            <a:ext cx="4899996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775202" y="4586165"/>
            <a:ext cx="4839785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97719" y="4586165"/>
            <a:ext cx="4899996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8791" y="2085978"/>
            <a:ext cx="119848" cy="188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8791" y="4268176"/>
            <a:ext cx="119848" cy="1883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231308" y="2085978"/>
            <a:ext cx="119848" cy="1883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231308" y="4268176"/>
            <a:ext cx="119848" cy="1883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4034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87265" y="6374728"/>
            <a:ext cx="477819" cy="365125"/>
          </a:xfrm>
        </p:spPr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" y="1632857"/>
            <a:ext cx="1232450" cy="4925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04315" y="1928541"/>
            <a:ext cx="1058224" cy="1058224"/>
          </a:xfrm>
          <a:prstGeom prst="ellipse">
            <a:avLst/>
          </a:prstGeom>
          <a:solidFill>
            <a:srgbClr val="267DC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04315" y="3565726"/>
            <a:ext cx="1058224" cy="1058224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04315" y="5217361"/>
            <a:ext cx="1058224" cy="1058224"/>
          </a:xfrm>
          <a:prstGeom prst="ellipse">
            <a:avLst/>
          </a:prstGeom>
          <a:solidFill>
            <a:srgbClr val="DA3E2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266211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919893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2"/>
          <p:cNvSpPr>
            <a:spLocks noGrp="1"/>
          </p:cNvSpPr>
          <p:nvPr>
            <p:ph type="body" sz="quarter" idx="11"/>
          </p:nvPr>
        </p:nvSpPr>
        <p:spPr>
          <a:xfrm>
            <a:off x="2146300" y="1868557"/>
            <a:ext cx="9688513" cy="12854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2000" b="1">
                <a:solidFill>
                  <a:srgbClr val="1F334A"/>
                </a:solidFill>
              </a:defRPr>
            </a:lvl1pPr>
            <a:lvl2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4572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685800">
              <a:lnSpc>
                <a:spcPct val="100000"/>
              </a:lnSpc>
              <a:spcBef>
                <a:spcPts val="400"/>
              </a:spcBef>
              <a:defRPr sz="1600"/>
            </a:lvl4pPr>
            <a:lvl5pPr marL="914400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42"/>
          <p:cNvSpPr>
            <a:spLocks noGrp="1"/>
          </p:cNvSpPr>
          <p:nvPr>
            <p:ph type="body" sz="quarter" idx="12"/>
          </p:nvPr>
        </p:nvSpPr>
        <p:spPr>
          <a:xfrm>
            <a:off x="2146300" y="3490055"/>
            <a:ext cx="9688513" cy="12854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2000" b="1">
                <a:solidFill>
                  <a:srgbClr val="1F334A"/>
                </a:solidFill>
              </a:defRPr>
            </a:lvl1pPr>
            <a:lvl2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4572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685800">
              <a:lnSpc>
                <a:spcPct val="100000"/>
              </a:lnSpc>
              <a:spcBef>
                <a:spcPts val="400"/>
              </a:spcBef>
              <a:defRPr sz="1600"/>
            </a:lvl4pPr>
            <a:lvl5pPr marL="914400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2"/>
          <p:cNvSpPr>
            <a:spLocks noGrp="1"/>
          </p:cNvSpPr>
          <p:nvPr>
            <p:ph type="body" sz="quarter" idx="13"/>
          </p:nvPr>
        </p:nvSpPr>
        <p:spPr>
          <a:xfrm>
            <a:off x="2146300" y="5137394"/>
            <a:ext cx="9688513" cy="12854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2000" b="1">
                <a:solidFill>
                  <a:srgbClr val="1F334A"/>
                </a:solidFill>
              </a:defRPr>
            </a:lvl1pPr>
            <a:lvl2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4572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685800">
              <a:lnSpc>
                <a:spcPct val="100000"/>
              </a:lnSpc>
              <a:spcBef>
                <a:spcPts val="400"/>
              </a:spcBef>
              <a:defRPr sz="1600"/>
            </a:lvl4pPr>
            <a:lvl5pPr marL="914400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235807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12116"/>
            <a:ext cx="12204550" cy="3945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0" y="2616654"/>
            <a:ext cx="12217101" cy="1000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1274013" y="637163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396240" y="2964872"/>
            <a:ext cx="11437172" cy="3283530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5426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36296"/>
            <a:ext cx="12204550" cy="4921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0" y="1638086"/>
            <a:ext cx="12217101" cy="1000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1274013" y="637163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396240" y="1941095"/>
            <a:ext cx="11437172" cy="4307307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5294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12116"/>
            <a:ext cx="12204550" cy="3945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0" y="2616654"/>
            <a:ext cx="12217101" cy="1000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1274013" y="637163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6" y="2856821"/>
            <a:ext cx="547233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2864078"/>
            <a:ext cx="538480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0"/>
          </p:nvPr>
        </p:nvSpPr>
        <p:spPr>
          <a:xfrm>
            <a:off x="420688" y="3415218"/>
            <a:ext cx="5457597" cy="2960972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1"/>
          </p:nvPr>
        </p:nvSpPr>
        <p:spPr>
          <a:xfrm>
            <a:off x="6467260" y="3415218"/>
            <a:ext cx="5361884" cy="2960972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2672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1632857"/>
            <a:ext cx="12192000" cy="4925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57041" y="1632857"/>
            <a:ext cx="4063999" cy="4925105"/>
          </a:xfrm>
          <a:prstGeom prst="rect">
            <a:avLst/>
          </a:prstGeom>
          <a:solidFill>
            <a:srgbClr val="25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347100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1632858"/>
            <a:ext cx="4063999" cy="638628"/>
          </a:xfrm>
          <a:prstGeom prst="rect">
            <a:avLst/>
          </a:prstGeom>
          <a:solidFill>
            <a:srgbClr val="267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57041" y="1632858"/>
            <a:ext cx="4063999" cy="638628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115645" y="1632858"/>
            <a:ext cx="4076355" cy="638628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270309"/>
            <a:ext cx="12217101" cy="100013"/>
          </a:xfrm>
          <a:prstGeom prst="rect">
            <a:avLst/>
          </a:prstGeom>
        </p:spPr>
      </p:pic>
      <p:sp>
        <p:nvSpPr>
          <p:cNvPr id="2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7" y="1756683"/>
            <a:ext cx="3426124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1749426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1749425"/>
            <a:ext cx="3451866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0"/>
          </p:nvPr>
        </p:nvSpPr>
        <p:spPr>
          <a:xfrm>
            <a:off x="405947" y="2694937"/>
            <a:ext cx="3367108" cy="3539607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1"/>
          </p:nvPr>
        </p:nvSpPr>
        <p:spPr>
          <a:xfrm>
            <a:off x="4345713" y="2694937"/>
            <a:ext cx="3542802" cy="3539607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22"/>
          </p:nvPr>
        </p:nvSpPr>
        <p:spPr>
          <a:xfrm>
            <a:off x="8405026" y="2694937"/>
            <a:ext cx="3428386" cy="3539607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17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612116"/>
            <a:ext cx="12204550" cy="3945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0" y="2616654"/>
            <a:ext cx="12217101" cy="1000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2"/>
          <p:cNvSpPr txBox="1">
            <a:spLocks/>
          </p:cNvSpPr>
          <p:nvPr userDrawn="1"/>
        </p:nvSpPr>
        <p:spPr>
          <a:xfrm>
            <a:off x="11274013" y="637163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396240" y="2964872"/>
            <a:ext cx="11437172" cy="3283530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51373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632857"/>
            <a:ext cx="4063999" cy="49251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57041" y="1632857"/>
            <a:ext cx="4063999" cy="4925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115645" y="1632857"/>
            <a:ext cx="4076355" cy="4925105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0" y="1632858"/>
            <a:ext cx="12192000" cy="1810430"/>
            <a:chOff x="0" y="1632858"/>
            <a:chExt cx="12192000" cy="638628"/>
          </a:xfrm>
        </p:grpSpPr>
        <p:sp>
          <p:nvSpPr>
            <p:cNvPr id="22" name="Rectangle 21"/>
            <p:cNvSpPr/>
            <p:nvPr/>
          </p:nvSpPr>
          <p:spPr>
            <a:xfrm>
              <a:off x="0" y="1632858"/>
              <a:ext cx="4063999" cy="638628"/>
            </a:xfrm>
            <a:prstGeom prst="rect">
              <a:avLst/>
            </a:prstGeom>
            <a:solidFill>
              <a:srgbClr val="267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57041" y="1632858"/>
              <a:ext cx="4063999" cy="638628"/>
            </a:xfrm>
            <a:prstGeom prst="rect">
              <a:avLst/>
            </a:prstGeom>
            <a:solidFill>
              <a:srgbClr val="19A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15645" y="1632858"/>
              <a:ext cx="4076355" cy="638628"/>
            </a:xfrm>
            <a:prstGeom prst="rect">
              <a:avLst/>
            </a:prstGeom>
            <a:solidFill>
              <a:srgbClr val="DA3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 t="73610" r="1"/>
          <a:stretch/>
        </p:blipFill>
        <p:spPr>
          <a:xfrm>
            <a:off x="-13855" y="1632856"/>
            <a:ext cx="12217101" cy="1810432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5459" y="4953637"/>
            <a:ext cx="3426124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4946380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4946379"/>
            <a:ext cx="3558614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9840" y="2538072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173783" y="2538071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9275141" y="2538071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1366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635578"/>
            <a:ext cx="12204550" cy="49223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3700462"/>
            <a:ext cx="4063999" cy="2857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057041" y="3700462"/>
            <a:ext cx="4063999" cy="2857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115645" y="3700462"/>
            <a:ext cx="4090643" cy="2857499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 t="69653" r="1" b="417"/>
          <a:stretch/>
        </p:blipFill>
        <p:spPr>
          <a:xfrm>
            <a:off x="-13855" y="1647143"/>
            <a:ext cx="12217101" cy="205331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149840" y="2823823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173783" y="2823822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9275141" y="2823822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74013" y="6371634"/>
            <a:ext cx="477819" cy="365125"/>
          </a:xfrm>
        </p:spPr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300038" y="4818269"/>
            <a:ext cx="3473017" cy="141627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1"/>
          </p:nvPr>
        </p:nvSpPr>
        <p:spPr>
          <a:xfrm>
            <a:off x="4349966" y="4818269"/>
            <a:ext cx="3473017" cy="141627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22"/>
          </p:nvPr>
        </p:nvSpPr>
        <p:spPr>
          <a:xfrm>
            <a:off x="8405026" y="4818269"/>
            <a:ext cx="3473017" cy="141627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9723131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C_2_Text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14pt bullet level 2</a:t>
            </a:r>
          </a:p>
          <a:p>
            <a:pPr lvl="2"/>
            <a:r>
              <a:rPr lang="en-US" dirty="0"/>
              <a:t>Arial 12pt bullet level 3</a:t>
            </a:r>
          </a:p>
          <a:p>
            <a:pPr lvl="3"/>
            <a:r>
              <a:rPr lang="en-US" dirty="0"/>
              <a:t>Arial 11pt bullet level 4</a:t>
            </a:r>
          </a:p>
          <a:p>
            <a:pPr lvl="4"/>
            <a:r>
              <a:rPr lang="en-US" dirty="0"/>
              <a:t>Arial 10pt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9B549E3-3FB4-4369-8CD5-B1192E2EE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Source: US Market Access Strategy Consulting analysis</a:t>
            </a:r>
          </a:p>
        </p:txBody>
      </p:sp>
    </p:spTree>
    <p:extLst>
      <p:ext uri="{BB962C8B-B14F-4D97-AF65-F5344CB8AC3E}">
        <p14:creationId xmlns:p14="http://schemas.microsoft.com/office/powerpoint/2010/main" val="599310954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612116"/>
            <a:ext cx="12204550" cy="3945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0" y="2616654"/>
            <a:ext cx="12217101" cy="1000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11274013" y="637163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6" y="2856821"/>
            <a:ext cx="5472339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2864078"/>
            <a:ext cx="5384801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0"/>
          </p:nvPr>
        </p:nvSpPr>
        <p:spPr>
          <a:xfrm>
            <a:off x="420688" y="3415218"/>
            <a:ext cx="5457597" cy="2960972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1"/>
          </p:nvPr>
        </p:nvSpPr>
        <p:spPr>
          <a:xfrm>
            <a:off x="6467260" y="3415218"/>
            <a:ext cx="5361884" cy="2960972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196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640116"/>
            <a:ext cx="12204550" cy="4917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0" y="1640116"/>
            <a:ext cx="12217101" cy="100013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11274013" y="637163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945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1632857"/>
            <a:ext cx="12192000" cy="4925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057041" y="1632857"/>
            <a:ext cx="4063999" cy="4925105"/>
          </a:xfrm>
          <a:prstGeom prst="rect">
            <a:avLst/>
          </a:prstGeom>
          <a:solidFill>
            <a:srgbClr val="25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347100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1632858"/>
            <a:ext cx="4063999" cy="638628"/>
          </a:xfrm>
          <a:prstGeom prst="rect">
            <a:avLst/>
          </a:prstGeom>
          <a:solidFill>
            <a:srgbClr val="267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057041" y="1632858"/>
            <a:ext cx="4063999" cy="638628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8115645" y="1632858"/>
            <a:ext cx="4076355" cy="638628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270309"/>
            <a:ext cx="12217101" cy="100013"/>
          </a:xfrm>
          <a:prstGeom prst="rect">
            <a:avLst/>
          </a:prstGeom>
        </p:spPr>
      </p:pic>
      <p:sp>
        <p:nvSpPr>
          <p:cNvPr id="2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7" y="1756683"/>
            <a:ext cx="3426124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1749426"/>
            <a:ext cx="3585483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1749425"/>
            <a:ext cx="3451866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0"/>
          </p:nvPr>
        </p:nvSpPr>
        <p:spPr>
          <a:xfrm>
            <a:off x="405947" y="2694937"/>
            <a:ext cx="3367108" cy="3539607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1"/>
          </p:nvPr>
        </p:nvSpPr>
        <p:spPr>
          <a:xfrm>
            <a:off x="4345713" y="2694937"/>
            <a:ext cx="3542802" cy="3539607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2"/>
          </p:nvPr>
        </p:nvSpPr>
        <p:spPr>
          <a:xfrm>
            <a:off x="8405026" y="2694937"/>
            <a:ext cx="3428386" cy="3539607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632857"/>
            <a:ext cx="4063999" cy="49251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057041" y="1632857"/>
            <a:ext cx="4063999" cy="4925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8115645" y="1632857"/>
            <a:ext cx="4076355" cy="49251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1632858"/>
            <a:ext cx="12192000" cy="1810430"/>
            <a:chOff x="0" y="1632858"/>
            <a:chExt cx="12192000" cy="638628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1632858"/>
              <a:ext cx="4063999" cy="638628"/>
            </a:xfrm>
            <a:prstGeom prst="rect">
              <a:avLst/>
            </a:prstGeom>
            <a:solidFill>
              <a:srgbClr val="267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057041" y="1632858"/>
              <a:ext cx="4063999" cy="638628"/>
            </a:xfrm>
            <a:prstGeom prst="rect">
              <a:avLst/>
            </a:prstGeom>
            <a:solidFill>
              <a:srgbClr val="19A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115645" y="1632858"/>
              <a:ext cx="4076355" cy="638628"/>
            </a:xfrm>
            <a:prstGeom prst="rect">
              <a:avLst/>
            </a:prstGeom>
            <a:solidFill>
              <a:srgbClr val="DA3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 t="73610" r="1"/>
          <a:stretch/>
        </p:blipFill>
        <p:spPr>
          <a:xfrm>
            <a:off x="-13855" y="1632856"/>
            <a:ext cx="12217101" cy="1810432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5459" y="4953637"/>
            <a:ext cx="3426124" cy="449263"/>
          </a:xfr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4946380"/>
            <a:ext cx="3585483" cy="449263"/>
          </a:xfr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4946379"/>
            <a:ext cx="3558614" cy="449263"/>
          </a:xfr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1149840" y="2538072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 userDrawn="1"/>
        </p:nvSpPr>
        <p:spPr>
          <a:xfrm>
            <a:off x="5173783" y="2538071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 userDrawn="1"/>
        </p:nvSpPr>
        <p:spPr>
          <a:xfrm>
            <a:off x="9275141" y="2538071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4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35578"/>
            <a:ext cx="12204550" cy="49223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3700462"/>
            <a:ext cx="4063999" cy="2857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4057041" y="3700462"/>
            <a:ext cx="4063999" cy="2857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8115645" y="3700462"/>
            <a:ext cx="4090643" cy="2857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 t="69653" r="1" b="417"/>
          <a:stretch/>
        </p:blipFill>
        <p:spPr>
          <a:xfrm>
            <a:off x="-13855" y="1647143"/>
            <a:ext cx="12217101" cy="2053319"/>
          </a:xfrm>
          <a:prstGeom prst="rect">
            <a:avLst/>
          </a:prstGeom>
        </p:spPr>
      </p:pic>
      <p:sp>
        <p:nvSpPr>
          <p:cNvPr id="22" name="Oval 21"/>
          <p:cNvSpPr/>
          <p:nvPr userDrawn="1"/>
        </p:nvSpPr>
        <p:spPr>
          <a:xfrm>
            <a:off x="1149840" y="2823823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5173783" y="2823822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9275141" y="2823822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74013" y="6371634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300038" y="4818269"/>
            <a:ext cx="3473017" cy="1416275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1"/>
          </p:nvPr>
        </p:nvSpPr>
        <p:spPr>
          <a:xfrm>
            <a:off x="4349966" y="4818269"/>
            <a:ext cx="3473017" cy="1416275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22"/>
          </p:nvPr>
        </p:nvSpPr>
        <p:spPr>
          <a:xfrm>
            <a:off x="8405026" y="4818269"/>
            <a:ext cx="3473017" cy="1416275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7272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167" y="4458522"/>
            <a:ext cx="8245644" cy="690993"/>
          </a:xfr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617" y="5697288"/>
            <a:ext cx="3828571" cy="469900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1EB3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133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711114" y="4458522"/>
            <a:ext cx="8245644" cy="690993"/>
          </a:xfr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00564" y="5422232"/>
            <a:ext cx="4309836" cy="488283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1EB3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58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9809" y="1619070"/>
            <a:ext cx="8245644" cy="690993"/>
          </a:xfr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79259" y="2569078"/>
            <a:ext cx="7422003" cy="4307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71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9809" y="1619070"/>
            <a:ext cx="8245644" cy="690993"/>
          </a:xfr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79259" y="2569078"/>
            <a:ext cx="7422003" cy="4307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414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" r="76974" b="4567"/>
          <a:stretch/>
        </p:blipFill>
        <p:spPr>
          <a:xfrm>
            <a:off x="0" y="0"/>
            <a:ext cx="2807368" cy="65451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54517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727" y="1302501"/>
            <a:ext cx="8554077" cy="1836737"/>
          </a:xfrm>
        </p:spPr>
        <p:txBody>
          <a:bodyPr anchor="t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727" y="3139239"/>
            <a:ext cx="8554077" cy="431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1814" y="6363466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89947" y="1167811"/>
            <a:ext cx="1510715" cy="2595732"/>
          </a:xfrm>
        </p:spPr>
        <p:txBody>
          <a:bodyPr/>
          <a:lstStyle>
            <a:lvl1pPr marL="0" indent="0" algn="r">
              <a:buNone/>
              <a:defRPr sz="11500">
                <a:solidFill>
                  <a:srgbClr val="33B4B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807368" y="0"/>
            <a:ext cx="0" cy="65451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657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" r="76974" b="4567"/>
          <a:stretch/>
        </p:blipFill>
        <p:spPr>
          <a:xfrm>
            <a:off x="0" y="0"/>
            <a:ext cx="2807368" cy="65451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54517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28727" y="1302501"/>
            <a:ext cx="8554077" cy="1836737"/>
          </a:xfrm>
        </p:spPr>
        <p:txBody>
          <a:bodyPr anchor="t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128727" y="3139239"/>
            <a:ext cx="8554077" cy="431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1814" y="6363466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89947" y="1167811"/>
            <a:ext cx="1510715" cy="2595732"/>
          </a:xfrm>
        </p:spPr>
        <p:txBody>
          <a:bodyPr/>
          <a:lstStyle>
            <a:lvl1pPr marL="0" indent="0" algn="r">
              <a:buNone/>
              <a:defRPr sz="11500">
                <a:solidFill>
                  <a:srgbClr val="288AD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807368" y="0"/>
            <a:ext cx="0" cy="65451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98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" r="76974" b="4567"/>
          <a:stretch/>
        </p:blipFill>
        <p:spPr>
          <a:xfrm>
            <a:off x="0" y="0"/>
            <a:ext cx="2807368" cy="65451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54517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28727" y="1302501"/>
            <a:ext cx="8554077" cy="1836737"/>
          </a:xfrm>
        </p:spPr>
        <p:txBody>
          <a:bodyPr anchor="t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128727" y="3139239"/>
            <a:ext cx="8554077" cy="431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1814" y="6363466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89947" y="1167811"/>
            <a:ext cx="1510715" cy="2595732"/>
          </a:xfrm>
        </p:spPr>
        <p:txBody>
          <a:bodyPr/>
          <a:lstStyle>
            <a:lvl1pPr marL="0" indent="0" algn="r">
              <a:buNone/>
              <a:defRPr sz="11500">
                <a:solidFill>
                  <a:srgbClr val="DE3F2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807368" y="0"/>
            <a:ext cx="0" cy="65451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41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91" y="1698171"/>
            <a:ext cx="11424621" cy="4507821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C2788E-638B-E848-BA82-1FA6F163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7313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7F8783-8922-F74E-8A17-E64CD26DE3DB}"/>
              </a:ext>
            </a:extLst>
          </p:cNvPr>
          <p:cNvSpPr/>
          <p:nvPr userDrawn="1"/>
        </p:nvSpPr>
        <p:spPr>
          <a:xfrm>
            <a:off x="0" y="1884363"/>
            <a:ext cx="12192000" cy="4676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B261D2-EB74-2C4A-83F9-8CC98B860854}"/>
              </a:ext>
            </a:extLst>
          </p:cNvPr>
          <p:cNvSpPr/>
          <p:nvPr userDrawn="1"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44C4BC-4076-FD48-9FC6-7E6A77CA9E8A}"/>
              </a:ext>
            </a:extLst>
          </p:cNvPr>
          <p:cNvSpPr txBox="1">
            <a:spLocks/>
          </p:cNvSpPr>
          <p:nvPr userDrawn="1"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89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57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d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7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6" y="1875315"/>
            <a:ext cx="5472339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1882572"/>
            <a:ext cx="5384801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08792" y="2457699"/>
            <a:ext cx="5469493" cy="3748293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6444342" y="2457699"/>
            <a:ext cx="5384801" cy="3748293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A50A51-65E8-DF47-9F4A-F86BA3B6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1245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266211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919893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09575" y="1870075"/>
            <a:ext cx="2389043" cy="127476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09575" y="3491949"/>
            <a:ext cx="2389043" cy="127476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09575" y="5145630"/>
            <a:ext cx="2389043" cy="127476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2992581" y="1868558"/>
            <a:ext cx="8848857" cy="1309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2992581" y="3491949"/>
            <a:ext cx="8848857" cy="1309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/>
          </p:nvPr>
        </p:nvSpPr>
        <p:spPr>
          <a:xfrm>
            <a:off x="2992581" y="5156442"/>
            <a:ext cx="8848857" cy="1309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A426C3F-B63D-1B48-AA5B-27A4FFFA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28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" r="76974" b="4567"/>
          <a:stretch/>
        </p:blipFill>
        <p:spPr>
          <a:xfrm>
            <a:off x="0" y="0"/>
            <a:ext cx="2807368" cy="65451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54517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727" y="1302501"/>
            <a:ext cx="8554077" cy="1836737"/>
          </a:xfrm>
        </p:spPr>
        <p:txBody>
          <a:bodyPr anchor="t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727" y="3139239"/>
            <a:ext cx="8554077" cy="431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1814" y="6363466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89947" y="1167811"/>
            <a:ext cx="1510715" cy="2595732"/>
          </a:xfrm>
        </p:spPr>
        <p:txBody>
          <a:bodyPr/>
          <a:lstStyle>
            <a:lvl1pPr marL="0" indent="0" algn="r">
              <a:buNone/>
              <a:defRPr sz="11500">
                <a:solidFill>
                  <a:srgbClr val="33B4B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807368" y="0"/>
            <a:ext cx="0" cy="65451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95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057042" y="1640115"/>
            <a:ext cx="4058604" cy="4917847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8791" y="1924025"/>
            <a:ext cx="3549541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1916768"/>
            <a:ext cx="3585483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81547" y="1916767"/>
            <a:ext cx="3451866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14735" y="2501641"/>
            <a:ext cx="3543598" cy="3748293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4303031" y="2501641"/>
            <a:ext cx="3585483" cy="3748293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8381547" y="2501641"/>
            <a:ext cx="3451865" cy="3748293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722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858275"/>
            <a:ext cx="12217101" cy="1000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881736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2026650"/>
            <a:ext cx="11331575" cy="707346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414734" y="3338110"/>
            <a:ext cx="11337097" cy="2911823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15F4BF-5B3F-BB4B-A684-7A6791A9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546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FA92C9-1B8B-6447-A99A-36611855C5DF}"/>
              </a:ext>
            </a:extLst>
          </p:cNvPr>
          <p:cNvSpPr/>
          <p:nvPr userDrawn="1"/>
        </p:nvSpPr>
        <p:spPr>
          <a:xfrm>
            <a:off x="0" y="1884363"/>
            <a:ext cx="12192000" cy="4676693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6BAF03-A52C-DC40-BD0C-009D7479F518}"/>
              </a:ext>
            </a:extLst>
          </p:cNvPr>
          <p:cNvSpPr/>
          <p:nvPr userDrawn="1"/>
        </p:nvSpPr>
        <p:spPr>
          <a:xfrm>
            <a:off x="0" y="1884363"/>
            <a:ext cx="6089904" cy="4676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881736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2026650"/>
            <a:ext cx="11331575" cy="707346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15F4BF-5B3F-BB4B-A684-7A6791A9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9C7E753-DBDB-D54D-804C-9139DE82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13" y="6374728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BCA3E5-A671-FA49-94D5-7D282CE47FE7}"/>
              </a:ext>
            </a:extLst>
          </p:cNvPr>
          <p:cNvSpPr/>
          <p:nvPr userDrawn="1"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5FF9682-9C5C-854E-ADEA-8B291A884B5D}"/>
              </a:ext>
            </a:extLst>
          </p:cNvPr>
          <p:cNvSpPr txBox="1">
            <a:spLocks/>
          </p:cNvSpPr>
          <p:nvPr userDrawn="1"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04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E5B498E-7C0A-724A-ACF7-8D13A8D19DF5}"/>
              </a:ext>
            </a:extLst>
          </p:cNvPr>
          <p:cNvSpPr/>
          <p:nvPr userDrawn="1"/>
        </p:nvSpPr>
        <p:spPr>
          <a:xfrm>
            <a:off x="8101012" y="1884363"/>
            <a:ext cx="4090987" cy="4676693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A92C9-1B8B-6447-A99A-36611855C5DF}"/>
              </a:ext>
            </a:extLst>
          </p:cNvPr>
          <p:cNvSpPr/>
          <p:nvPr userDrawn="1"/>
        </p:nvSpPr>
        <p:spPr>
          <a:xfrm>
            <a:off x="0" y="1884363"/>
            <a:ext cx="4059936" cy="4676693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6BAF03-A52C-DC40-BD0C-009D7479F518}"/>
              </a:ext>
            </a:extLst>
          </p:cNvPr>
          <p:cNvSpPr/>
          <p:nvPr userDrawn="1"/>
        </p:nvSpPr>
        <p:spPr>
          <a:xfrm>
            <a:off x="4056507" y="1884363"/>
            <a:ext cx="4059936" cy="4676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881735"/>
            <a:ext cx="12192000" cy="15044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2026650"/>
            <a:ext cx="11331575" cy="707346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15F4BF-5B3F-BB4B-A684-7A6791A9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9C7E753-DBDB-D54D-804C-9139DE82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13" y="6374728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BCA3E5-A671-FA49-94D5-7D282CE47FE7}"/>
              </a:ext>
            </a:extLst>
          </p:cNvPr>
          <p:cNvSpPr/>
          <p:nvPr userDrawn="1"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5FF9682-9C5C-854E-ADEA-8B291A884B5D}"/>
              </a:ext>
            </a:extLst>
          </p:cNvPr>
          <p:cNvSpPr txBox="1">
            <a:spLocks/>
          </p:cNvSpPr>
          <p:nvPr userDrawn="1"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43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2026650"/>
            <a:ext cx="11331575" cy="707346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15F4BF-5B3F-BB4B-A684-7A6791A9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9C7E753-DBDB-D54D-804C-9139DE82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13" y="6374728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BCA3E5-A671-FA49-94D5-7D282CE47FE7}"/>
              </a:ext>
            </a:extLst>
          </p:cNvPr>
          <p:cNvSpPr/>
          <p:nvPr userDrawn="1"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5FF9682-9C5C-854E-ADEA-8B291A884B5D}"/>
              </a:ext>
            </a:extLst>
          </p:cNvPr>
          <p:cNvSpPr txBox="1">
            <a:spLocks/>
          </p:cNvSpPr>
          <p:nvPr userDrawn="1"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66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616654"/>
            <a:ext cx="12217101" cy="1000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6" y="2856821"/>
            <a:ext cx="5472339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2864078"/>
            <a:ext cx="5384801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20688" y="3446238"/>
            <a:ext cx="5457597" cy="2928490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6447935" y="3446238"/>
            <a:ext cx="5457597" cy="2928490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A03DF2-CBCA-0542-A80A-74F844E8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1084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057042" y="2612118"/>
            <a:ext cx="4058604" cy="3945844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616654"/>
            <a:ext cx="12217101" cy="10001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8791" y="2852280"/>
            <a:ext cx="3622412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2845023"/>
            <a:ext cx="3585483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81547" y="2845022"/>
            <a:ext cx="3451866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414734" y="3422639"/>
            <a:ext cx="3616469" cy="2952089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1"/>
          </p:nvPr>
        </p:nvSpPr>
        <p:spPr>
          <a:xfrm>
            <a:off x="4303032" y="3422639"/>
            <a:ext cx="3616469" cy="2952089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2"/>
          </p:nvPr>
        </p:nvSpPr>
        <p:spPr>
          <a:xfrm>
            <a:off x="8385295" y="3422639"/>
            <a:ext cx="3616469" cy="2952089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31C4BA7-C649-EF4D-B6F2-8861441A9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4897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505441"/>
            <a:ext cx="12217101" cy="10001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875247"/>
            <a:ext cx="6081486" cy="638628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81486" y="1875247"/>
            <a:ext cx="6110514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4326" y="1991815"/>
            <a:ext cx="5483960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85641" y="1999072"/>
            <a:ext cx="5343502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408790" y="2837502"/>
            <a:ext cx="5469495" cy="3410900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6485641" y="2837502"/>
            <a:ext cx="5343502" cy="3410900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7DB94D-C414-944D-930B-39FE5BD7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6080932" y="1875247"/>
            <a:ext cx="0" cy="468230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429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3813541"/>
            <a:ext cx="12217101" cy="10001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968283"/>
            <a:ext cx="6081486" cy="853692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81486" y="2968283"/>
            <a:ext cx="6110514" cy="853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4326" y="3187374"/>
            <a:ext cx="5483960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85641" y="3194631"/>
            <a:ext cx="5343502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408790" y="4254500"/>
            <a:ext cx="5469495" cy="1993902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6485641" y="4254500"/>
            <a:ext cx="5343502" cy="1993902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7DB94D-C414-944D-930B-39FE5BD7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6080932" y="2968283"/>
            <a:ext cx="0" cy="360132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042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057042" y="2271485"/>
            <a:ext cx="4058604" cy="4278866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498450"/>
            <a:ext cx="12217101" cy="10001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860999"/>
            <a:ext cx="4063999" cy="63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057041" y="1860999"/>
            <a:ext cx="4063999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115645" y="1860999"/>
            <a:ext cx="4076355" cy="638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8859" y="1984824"/>
            <a:ext cx="3593212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303032" y="1977567"/>
            <a:ext cx="3585483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81547" y="1977566"/>
            <a:ext cx="3451866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/>
          </p:nvPr>
        </p:nvSpPr>
        <p:spPr>
          <a:xfrm>
            <a:off x="238858" y="2892381"/>
            <a:ext cx="3591051" cy="3356021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/>
          </p:nvPr>
        </p:nvSpPr>
        <p:spPr>
          <a:xfrm>
            <a:off x="4303349" y="2892381"/>
            <a:ext cx="3591051" cy="3356021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/>
          </p:nvPr>
        </p:nvSpPr>
        <p:spPr>
          <a:xfrm>
            <a:off x="8381547" y="2892381"/>
            <a:ext cx="3591051" cy="3356021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44D9106-9D12-7B4E-9F3B-6A148FB5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530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" r="76974" b="4567"/>
          <a:stretch/>
        </p:blipFill>
        <p:spPr>
          <a:xfrm>
            <a:off x="0" y="0"/>
            <a:ext cx="2807368" cy="65451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54517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28727" y="1302501"/>
            <a:ext cx="8554077" cy="1836737"/>
          </a:xfrm>
        </p:spPr>
        <p:txBody>
          <a:bodyPr anchor="t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128727" y="3139239"/>
            <a:ext cx="8554077" cy="431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1814" y="6363466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89947" y="1167811"/>
            <a:ext cx="1510715" cy="2595732"/>
          </a:xfrm>
        </p:spPr>
        <p:txBody>
          <a:bodyPr/>
          <a:lstStyle>
            <a:lvl1pPr marL="0" indent="0" algn="r">
              <a:buNone/>
              <a:defRPr sz="11500">
                <a:solidFill>
                  <a:srgbClr val="288AD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807368" y="0"/>
            <a:ext cx="0" cy="65451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60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57041" y="3584172"/>
            <a:ext cx="4063999" cy="29737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988861"/>
            <a:ext cx="4063999" cy="595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057041" y="2988861"/>
            <a:ext cx="4063999" cy="5953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115645" y="2988861"/>
            <a:ext cx="4076355" cy="5953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5459" y="3091557"/>
            <a:ext cx="3426124" cy="449263"/>
          </a:xfrm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3084300"/>
            <a:ext cx="3585483" cy="449263"/>
          </a:xfrm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3084299"/>
            <a:ext cx="3558614" cy="449263"/>
          </a:xfrm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74013" y="6374728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3584171"/>
            <a:ext cx="12217101" cy="100013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315458" y="3866147"/>
            <a:ext cx="3426125" cy="2382255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303032" y="3866147"/>
            <a:ext cx="3585483" cy="2382255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2"/>
          </p:nvPr>
        </p:nvSpPr>
        <p:spPr>
          <a:xfrm>
            <a:off x="8381547" y="3866147"/>
            <a:ext cx="3585483" cy="2382255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3"/>
          </p:nvPr>
        </p:nvSpPr>
        <p:spPr>
          <a:xfrm>
            <a:off x="315458" y="1652336"/>
            <a:ext cx="11571742" cy="133652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chemeClr val="tx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ED3D67F-E7AE-0E46-B638-95E21919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1150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2" y="1632857"/>
            <a:ext cx="12191998" cy="4924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11347100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8194" r="1" b="18"/>
          <a:stretch/>
        </p:blipFill>
        <p:spPr>
          <a:xfrm>
            <a:off x="0" y="1632857"/>
            <a:ext cx="12191998" cy="4924433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408790" y="2085978"/>
            <a:ext cx="11343042" cy="4065222"/>
            <a:chOff x="408790" y="2071688"/>
            <a:chExt cx="11343042" cy="4008071"/>
          </a:xfrm>
          <a:solidFill>
            <a:schemeClr val="bg1"/>
          </a:solidFill>
        </p:grpSpPr>
        <p:sp>
          <p:nvSpPr>
            <p:cNvPr id="15" name="Rectangle 14"/>
            <p:cNvSpPr/>
            <p:nvPr userDrawn="1"/>
          </p:nvSpPr>
          <p:spPr>
            <a:xfrm>
              <a:off x="408790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31309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08790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31309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775202" y="2414588"/>
            <a:ext cx="4839785" cy="131445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6597719" y="2414588"/>
            <a:ext cx="4899996" cy="131445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775202" y="4586165"/>
            <a:ext cx="4839785" cy="131445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97719" y="4586165"/>
            <a:ext cx="4899996" cy="131445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08791" y="2085978"/>
            <a:ext cx="119848" cy="188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408791" y="4268176"/>
            <a:ext cx="119848" cy="1883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6231308" y="2085978"/>
            <a:ext cx="119848" cy="1883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6231308" y="4268176"/>
            <a:ext cx="119848" cy="1883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7FCB8B3-B864-9147-845F-90BB9D08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227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1632857"/>
            <a:ext cx="12191998" cy="4924433"/>
          </a:xfrm>
          <a:prstGeom prst="rect">
            <a:avLst/>
          </a:prstGeom>
          <a:solidFill>
            <a:srgbClr val="25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8194" r="1" b="18"/>
          <a:stretch/>
        </p:blipFill>
        <p:spPr>
          <a:xfrm>
            <a:off x="0" y="1632857"/>
            <a:ext cx="12191998" cy="4924433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408790" y="2085978"/>
            <a:ext cx="11343042" cy="4065222"/>
            <a:chOff x="408790" y="2071688"/>
            <a:chExt cx="11343042" cy="4008071"/>
          </a:xfrm>
          <a:solidFill>
            <a:schemeClr val="tx1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408790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231309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8790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31309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11347100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775202" y="2414588"/>
            <a:ext cx="4839785" cy="131445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6597719" y="2414588"/>
            <a:ext cx="4899996" cy="131445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775202" y="4586165"/>
            <a:ext cx="4839785" cy="131445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97719" y="4586165"/>
            <a:ext cx="4899996" cy="131445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08791" y="2085978"/>
            <a:ext cx="119848" cy="188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08791" y="4268176"/>
            <a:ext cx="119848" cy="1883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6231308" y="2085978"/>
            <a:ext cx="119848" cy="1883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6231308" y="4268176"/>
            <a:ext cx="119848" cy="1883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71C5406-8A63-9740-B913-7EEF2311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2179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87265" y="6374728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" y="1632857"/>
            <a:ext cx="1232450" cy="4925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704315" y="1928541"/>
            <a:ext cx="1058224" cy="1058224"/>
          </a:xfrm>
          <a:prstGeom prst="ellipse">
            <a:avLst/>
          </a:prstGeom>
          <a:solidFill>
            <a:srgbClr val="267DC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704315" y="3565726"/>
            <a:ext cx="1058224" cy="1058224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4315" y="5217361"/>
            <a:ext cx="1058224" cy="1058224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0" y="3266211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0" y="4919893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2"/>
          <p:cNvSpPr>
            <a:spLocks noGrp="1"/>
          </p:cNvSpPr>
          <p:nvPr>
            <p:ph type="body" sz="quarter" idx="11"/>
          </p:nvPr>
        </p:nvSpPr>
        <p:spPr>
          <a:xfrm>
            <a:off x="2146300" y="1868557"/>
            <a:ext cx="9688513" cy="128546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1">
                <a:solidFill>
                  <a:srgbClr val="1F334A"/>
                </a:solidFill>
              </a:defRPr>
            </a:lvl1pPr>
            <a:lvl2pPr marL="228600">
              <a:lnSpc>
                <a:spcPct val="100000"/>
              </a:lnSpc>
              <a:spcBef>
                <a:spcPts val="400"/>
              </a:spcBef>
              <a:defRPr sz="1600"/>
            </a:lvl2pPr>
            <a:lvl3pPr marL="457200">
              <a:lnSpc>
                <a:spcPct val="100000"/>
              </a:lnSpc>
              <a:spcBef>
                <a:spcPts val="400"/>
              </a:spcBef>
              <a:defRPr sz="1600"/>
            </a:lvl3pPr>
            <a:lvl4pPr marL="685800">
              <a:lnSpc>
                <a:spcPct val="100000"/>
              </a:lnSpc>
              <a:spcBef>
                <a:spcPts val="400"/>
              </a:spcBef>
              <a:defRPr sz="1600"/>
            </a:lvl4pPr>
            <a:lvl5pPr marL="914400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42"/>
          <p:cNvSpPr>
            <a:spLocks noGrp="1"/>
          </p:cNvSpPr>
          <p:nvPr>
            <p:ph type="body" sz="quarter" idx="12"/>
          </p:nvPr>
        </p:nvSpPr>
        <p:spPr>
          <a:xfrm>
            <a:off x="2146300" y="3490055"/>
            <a:ext cx="9688513" cy="128546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1">
                <a:solidFill>
                  <a:srgbClr val="1F334A"/>
                </a:solidFill>
              </a:defRPr>
            </a:lvl1pPr>
            <a:lvl2pPr marL="228600">
              <a:lnSpc>
                <a:spcPct val="100000"/>
              </a:lnSpc>
              <a:spcBef>
                <a:spcPts val="400"/>
              </a:spcBef>
              <a:defRPr sz="1600"/>
            </a:lvl2pPr>
            <a:lvl3pPr marL="457200">
              <a:lnSpc>
                <a:spcPct val="100000"/>
              </a:lnSpc>
              <a:spcBef>
                <a:spcPts val="400"/>
              </a:spcBef>
              <a:defRPr sz="1600"/>
            </a:lvl3pPr>
            <a:lvl4pPr marL="685800">
              <a:lnSpc>
                <a:spcPct val="100000"/>
              </a:lnSpc>
              <a:spcBef>
                <a:spcPts val="400"/>
              </a:spcBef>
              <a:defRPr sz="1600"/>
            </a:lvl4pPr>
            <a:lvl5pPr marL="914400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2"/>
          <p:cNvSpPr>
            <a:spLocks noGrp="1"/>
          </p:cNvSpPr>
          <p:nvPr>
            <p:ph type="body" sz="quarter" idx="13"/>
          </p:nvPr>
        </p:nvSpPr>
        <p:spPr>
          <a:xfrm>
            <a:off x="2146300" y="5137394"/>
            <a:ext cx="9688513" cy="128546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1">
                <a:solidFill>
                  <a:srgbClr val="1F334A"/>
                </a:solidFill>
              </a:defRPr>
            </a:lvl1pPr>
            <a:lvl2pPr marL="228600">
              <a:lnSpc>
                <a:spcPct val="100000"/>
              </a:lnSpc>
              <a:spcBef>
                <a:spcPts val="400"/>
              </a:spcBef>
              <a:defRPr sz="1600"/>
            </a:lvl2pPr>
            <a:lvl3pPr marL="457200">
              <a:lnSpc>
                <a:spcPct val="100000"/>
              </a:lnSpc>
              <a:spcBef>
                <a:spcPts val="400"/>
              </a:spcBef>
              <a:defRPr sz="1600"/>
            </a:lvl3pPr>
            <a:lvl4pPr marL="685800">
              <a:lnSpc>
                <a:spcPct val="100000"/>
              </a:lnSpc>
              <a:spcBef>
                <a:spcPts val="400"/>
              </a:spcBef>
              <a:defRPr sz="1600"/>
            </a:lvl4pPr>
            <a:lvl5pPr marL="914400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44629C0-79C1-4844-8D5B-442A6EB8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778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612116"/>
            <a:ext cx="12204550" cy="3945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0" y="2616654"/>
            <a:ext cx="12217101" cy="1000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2"/>
          <p:cNvSpPr txBox="1">
            <a:spLocks/>
          </p:cNvSpPr>
          <p:nvPr userDrawn="1"/>
        </p:nvSpPr>
        <p:spPr>
          <a:xfrm>
            <a:off x="11274013" y="637163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396240" y="2964872"/>
            <a:ext cx="11437172" cy="3283530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42F4B1-0E31-ED44-8155-5A69A364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5543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06859"/>
            <a:ext cx="12204550" cy="46511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2"/>
          <p:cNvSpPr txBox="1">
            <a:spLocks/>
          </p:cNvSpPr>
          <p:nvPr userDrawn="1"/>
        </p:nvSpPr>
        <p:spPr>
          <a:xfrm>
            <a:off x="11274013" y="637163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396240" y="2118732"/>
            <a:ext cx="11437172" cy="4129670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42F4B1-0E31-ED44-8155-5A69A364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3536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612116"/>
            <a:ext cx="12204550" cy="3945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0" y="2616654"/>
            <a:ext cx="12217101" cy="1000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11274013" y="637163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6" y="2856821"/>
            <a:ext cx="5472339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2864078"/>
            <a:ext cx="5384801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0"/>
          </p:nvPr>
        </p:nvSpPr>
        <p:spPr>
          <a:xfrm>
            <a:off x="420688" y="3415218"/>
            <a:ext cx="5457597" cy="2960972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1"/>
          </p:nvPr>
        </p:nvSpPr>
        <p:spPr>
          <a:xfrm>
            <a:off x="6467260" y="3415218"/>
            <a:ext cx="5361884" cy="2960972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06A6ACC-A7DB-D449-8702-CAA55BF5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742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1632857"/>
            <a:ext cx="12192000" cy="4925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057041" y="1632857"/>
            <a:ext cx="4063999" cy="4925105"/>
          </a:xfrm>
          <a:prstGeom prst="rect">
            <a:avLst/>
          </a:prstGeom>
          <a:solidFill>
            <a:srgbClr val="25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347100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1632858"/>
            <a:ext cx="4063999" cy="638628"/>
          </a:xfrm>
          <a:prstGeom prst="rect">
            <a:avLst/>
          </a:prstGeom>
          <a:solidFill>
            <a:srgbClr val="267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057041" y="1632858"/>
            <a:ext cx="4063999" cy="638628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8115645" y="1632858"/>
            <a:ext cx="4076355" cy="638628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270309"/>
            <a:ext cx="12217101" cy="100013"/>
          </a:xfrm>
          <a:prstGeom prst="rect">
            <a:avLst/>
          </a:prstGeom>
        </p:spPr>
      </p:pic>
      <p:sp>
        <p:nvSpPr>
          <p:cNvPr id="2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7" y="1756683"/>
            <a:ext cx="3426124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1749426"/>
            <a:ext cx="3585483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1749425"/>
            <a:ext cx="3451866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0"/>
          </p:nvPr>
        </p:nvSpPr>
        <p:spPr>
          <a:xfrm>
            <a:off x="405947" y="2694937"/>
            <a:ext cx="3367108" cy="3539607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1"/>
          </p:nvPr>
        </p:nvSpPr>
        <p:spPr>
          <a:xfrm>
            <a:off x="4345713" y="2694937"/>
            <a:ext cx="3542802" cy="3539607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2"/>
          </p:nvPr>
        </p:nvSpPr>
        <p:spPr>
          <a:xfrm>
            <a:off x="8405026" y="2694937"/>
            <a:ext cx="3428386" cy="3539607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5C4993D-48C2-0841-9404-0A0A4DE97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6112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906859"/>
            <a:ext cx="4063999" cy="4651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057041" y="1906859"/>
            <a:ext cx="4063999" cy="46511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8115645" y="1906859"/>
            <a:ext cx="4076355" cy="46511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1906859"/>
            <a:ext cx="12192000" cy="1893266"/>
            <a:chOff x="0" y="1632858"/>
            <a:chExt cx="12192000" cy="638628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1632858"/>
              <a:ext cx="4063999" cy="638628"/>
            </a:xfrm>
            <a:prstGeom prst="rect">
              <a:avLst/>
            </a:prstGeom>
            <a:solidFill>
              <a:srgbClr val="267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057041" y="1632858"/>
              <a:ext cx="4063999" cy="638628"/>
            </a:xfrm>
            <a:prstGeom prst="rect">
              <a:avLst/>
            </a:prstGeom>
            <a:solidFill>
              <a:srgbClr val="19A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115645" y="1632858"/>
              <a:ext cx="4076355" cy="638628"/>
            </a:xfrm>
            <a:prstGeom prst="rect">
              <a:avLst/>
            </a:prstGeom>
            <a:solidFill>
              <a:srgbClr val="DA3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 t="73610" r="1"/>
          <a:stretch/>
        </p:blipFill>
        <p:spPr>
          <a:xfrm>
            <a:off x="-13855" y="1906858"/>
            <a:ext cx="12217101" cy="1891715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5459" y="4993602"/>
            <a:ext cx="3426124" cy="369332"/>
          </a:xfrm>
        </p:spPr>
        <p:txBody>
          <a:bodyPr anchor="ctr">
            <a:spAutoFit/>
          </a:bodyPr>
          <a:lstStyle>
            <a:lvl1pPr marL="0" indent="0" algn="ctr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4986345"/>
            <a:ext cx="3585483" cy="369332"/>
          </a:xfrm>
        </p:spPr>
        <p:txBody>
          <a:bodyPr anchor="ctr">
            <a:spAutoFit/>
          </a:bodyPr>
          <a:lstStyle>
            <a:lvl1pPr marL="0" indent="0" algn="ctr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4986344"/>
            <a:ext cx="3558614" cy="369332"/>
          </a:xfrm>
        </p:spPr>
        <p:txBody>
          <a:bodyPr anchor="ctr">
            <a:spAutoFit/>
          </a:bodyPr>
          <a:lstStyle>
            <a:lvl1pPr marL="0" indent="0" algn="ctr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1149840" y="2894911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 userDrawn="1"/>
        </p:nvSpPr>
        <p:spPr>
          <a:xfrm>
            <a:off x="5173783" y="2894910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 userDrawn="1"/>
        </p:nvSpPr>
        <p:spPr>
          <a:xfrm>
            <a:off x="9275141" y="2894910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AD12B48-79C3-9641-B0D4-95EE80E6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4508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35578"/>
            <a:ext cx="12204550" cy="49223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3700462"/>
            <a:ext cx="4063999" cy="2857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4057041" y="3700462"/>
            <a:ext cx="4063999" cy="2857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8115645" y="3700462"/>
            <a:ext cx="4090643" cy="2857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 t="69653" r="1" b="417"/>
          <a:stretch/>
        </p:blipFill>
        <p:spPr>
          <a:xfrm>
            <a:off x="-13855" y="1647143"/>
            <a:ext cx="12217101" cy="2053319"/>
          </a:xfrm>
          <a:prstGeom prst="rect">
            <a:avLst/>
          </a:prstGeom>
        </p:spPr>
      </p:pic>
      <p:sp>
        <p:nvSpPr>
          <p:cNvPr id="22" name="Oval 21"/>
          <p:cNvSpPr/>
          <p:nvPr userDrawn="1"/>
        </p:nvSpPr>
        <p:spPr>
          <a:xfrm>
            <a:off x="1149840" y="2823823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5173783" y="2823822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9275141" y="2823822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74013" y="6371634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300038" y="4818269"/>
            <a:ext cx="3473017" cy="1416275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1"/>
          </p:nvPr>
        </p:nvSpPr>
        <p:spPr>
          <a:xfrm>
            <a:off x="4349966" y="4818269"/>
            <a:ext cx="3473017" cy="1416275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22"/>
          </p:nvPr>
        </p:nvSpPr>
        <p:spPr>
          <a:xfrm>
            <a:off x="8405026" y="4818269"/>
            <a:ext cx="3473017" cy="1416275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E38893B-C2C7-6F4D-AD4C-0956A0D2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94657"/>
            <a:ext cx="11424621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787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" r="76974" b="4567"/>
          <a:stretch/>
        </p:blipFill>
        <p:spPr>
          <a:xfrm>
            <a:off x="0" y="0"/>
            <a:ext cx="2807368" cy="65451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54517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28727" y="1302501"/>
            <a:ext cx="8554077" cy="1836737"/>
          </a:xfrm>
        </p:spPr>
        <p:txBody>
          <a:bodyPr anchor="t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128727" y="3139239"/>
            <a:ext cx="8554077" cy="431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1814" y="6363466"/>
            <a:ext cx="477819" cy="365125"/>
          </a:xfrm>
        </p:spPr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89947" y="1167811"/>
            <a:ext cx="1510715" cy="2595732"/>
          </a:xfrm>
        </p:spPr>
        <p:txBody>
          <a:bodyPr/>
          <a:lstStyle>
            <a:lvl1pPr marL="0" indent="0" algn="r">
              <a:buNone/>
              <a:defRPr sz="11500">
                <a:solidFill>
                  <a:srgbClr val="DE3F2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807368" y="0"/>
            <a:ext cx="0" cy="65451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059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Desig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167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617" y="5697288"/>
            <a:ext cx="3828571" cy="469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EB3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0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sign A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88167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77617" y="5697288"/>
            <a:ext cx="3828571" cy="469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EB3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94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sig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711114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00564" y="5422232"/>
            <a:ext cx="4309836" cy="4882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EB3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413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sign B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0138611" y="5550568"/>
              <a:ext cx="1925052" cy="834190"/>
            </a:xfrm>
            <a:prstGeom prst="rect">
              <a:avLst/>
            </a:prstGeom>
            <a:solidFill>
              <a:srgbClr val="1B2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711114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00564" y="5422232"/>
            <a:ext cx="4309836" cy="4882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EB3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17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694821" y="5053263"/>
              <a:ext cx="2342147" cy="13154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1814" y="6363466"/>
            <a:ext cx="477819" cy="365125"/>
          </a:xfrm>
        </p:spPr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82778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50696" y="5697288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14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758989" y="5069305"/>
              <a:ext cx="1636295" cy="1299411"/>
            </a:xfrm>
            <a:prstGeom prst="rect">
              <a:avLst/>
            </a:prstGeom>
            <a:solidFill>
              <a:srgbClr val="368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277151" y="6363466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582778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550696" y="5697288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33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823158" y="5149516"/>
              <a:ext cx="1427747" cy="1203158"/>
            </a:xfrm>
            <a:prstGeom prst="rect">
              <a:avLst/>
            </a:prstGeom>
            <a:solidFill>
              <a:srgbClr val="DD3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83638" y="6365103"/>
            <a:ext cx="477819" cy="365125"/>
          </a:xfrm>
        </p:spPr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582778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50696" y="5697288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058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1814" y="6363466"/>
            <a:ext cx="477819" cy="365125"/>
          </a:xfrm>
        </p:spPr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582778" y="3784754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50696" y="5023520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608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277151" y="6363466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582778" y="3784754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50696" y="5023520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312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83638" y="6365103"/>
            <a:ext cx="477819" cy="365125"/>
          </a:xfrm>
        </p:spPr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82778" y="3784754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50696" y="5023520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3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91" y="1698171"/>
            <a:ext cx="11424621" cy="4507821"/>
          </a:xfrm>
        </p:spPr>
        <p:txBody>
          <a:bodyPr/>
          <a:lstStyle>
            <a:lvl1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5029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838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91" y="1698171"/>
            <a:ext cx="11424621" cy="4507821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797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293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d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861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6" y="1875315"/>
            <a:ext cx="547233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1882572"/>
            <a:ext cx="538480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08792" y="2457699"/>
            <a:ext cx="5469493" cy="3748293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6444342" y="2457699"/>
            <a:ext cx="5384801" cy="3748293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627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266211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4919893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09575" y="1870075"/>
            <a:ext cx="2389043" cy="1274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09575" y="3491949"/>
            <a:ext cx="2389043" cy="1274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09575" y="5145630"/>
            <a:ext cx="2389043" cy="1274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2992581" y="1868558"/>
            <a:ext cx="8848857" cy="13092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2992581" y="3491949"/>
            <a:ext cx="8848857" cy="13092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9"/>
          </p:nvPr>
        </p:nvSpPr>
        <p:spPr>
          <a:xfrm>
            <a:off x="2992581" y="5156442"/>
            <a:ext cx="8848857" cy="13092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998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57042" y="1640115"/>
            <a:ext cx="4058604" cy="4917847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8791" y="1924025"/>
            <a:ext cx="354954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1916768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81547" y="1916767"/>
            <a:ext cx="3451866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14735" y="2501641"/>
            <a:ext cx="3543598" cy="3748293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4303031" y="2501641"/>
            <a:ext cx="3585483" cy="3748293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8381547" y="2501641"/>
            <a:ext cx="3451865" cy="3748293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476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616654"/>
            <a:ext cx="12217101" cy="100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414734" y="2853738"/>
            <a:ext cx="11337097" cy="3396196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244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616654"/>
            <a:ext cx="12217101" cy="100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6" y="2856821"/>
            <a:ext cx="547233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2864078"/>
            <a:ext cx="538480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20688" y="3446238"/>
            <a:ext cx="5457597" cy="2928490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6447935" y="3446238"/>
            <a:ext cx="5457597" cy="2928490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952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57042" y="2612118"/>
            <a:ext cx="4058604" cy="3945844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616654"/>
            <a:ext cx="12217101" cy="1000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8791" y="2852280"/>
            <a:ext cx="3622412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2845023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81547" y="2845022"/>
            <a:ext cx="3451866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414734" y="3422639"/>
            <a:ext cx="3616469" cy="295208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21"/>
          </p:nvPr>
        </p:nvSpPr>
        <p:spPr>
          <a:xfrm>
            <a:off x="4303032" y="3422639"/>
            <a:ext cx="3616469" cy="295208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22"/>
          </p:nvPr>
        </p:nvSpPr>
        <p:spPr>
          <a:xfrm>
            <a:off x="8385295" y="3422639"/>
            <a:ext cx="3616469" cy="295208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073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270309"/>
            <a:ext cx="12217101" cy="10001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080932" y="1669143"/>
            <a:ext cx="0" cy="454297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40115"/>
            <a:ext cx="6081486" cy="638628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81486" y="1640115"/>
            <a:ext cx="6110514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3105" y="1756683"/>
            <a:ext cx="566518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1763940"/>
            <a:ext cx="538480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228048" y="2553383"/>
            <a:ext cx="5650238" cy="369501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6444342" y="2553383"/>
            <a:ext cx="5384801" cy="369501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4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335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57042" y="2271485"/>
            <a:ext cx="4058604" cy="4259943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270309"/>
            <a:ext cx="12217101" cy="100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632858"/>
            <a:ext cx="4063999" cy="63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57041" y="1632858"/>
            <a:ext cx="4063999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15645" y="1632858"/>
            <a:ext cx="4076355" cy="638628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38859" y="1756683"/>
            <a:ext cx="3593212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1749426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1749425"/>
            <a:ext cx="3451866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/>
          </p:nvPr>
        </p:nvSpPr>
        <p:spPr>
          <a:xfrm>
            <a:off x="238858" y="2625953"/>
            <a:ext cx="3591051" cy="362244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21"/>
          </p:nvPr>
        </p:nvSpPr>
        <p:spPr>
          <a:xfrm>
            <a:off x="4303349" y="2625953"/>
            <a:ext cx="3591051" cy="362244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2"/>
          </p:nvPr>
        </p:nvSpPr>
        <p:spPr>
          <a:xfrm>
            <a:off x="8381547" y="2625953"/>
            <a:ext cx="3591051" cy="3622449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63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7041" y="3584172"/>
            <a:ext cx="4063999" cy="29737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988861"/>
            <a:ext cx="4063999" cy="595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57041" y="2988861"/>
            <a:ext cx="4063999" cy="5953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15645" y="2988861"/>
            <a:ext cx="4076355" cy="595312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5459" y="3091557"/>
            <a:ext cx="3426124" cy="44926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3084300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3084299"/>
            <a:ext cx="3558614" cy="44926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74013" y="6374728"/>
            <a:ext cx="477819" cy="365125"/>
          </a:xfrm>
        </p:spPr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3584171"/>
            <a:ext cx="12217101" cy="100013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315458" y="3866147"/>
            <a:ext cx="3426125" cy="238225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303032" y="3866147"/>
            <a:ext cx="3585483" cy="238225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2"/>
          </p:nvPr>
        </p:nvSpPr>
        <p:spPr>
          <a:xfrm>
            <a:off x="8381547" y="3866147"/>
            <a:ext cx="3585483" cy="238225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3"/>
          </p:nvPr>
        </p:nvSpPr>
        <p:spPr>
          <a:xfrm>
            <a:off x="315458" y="1652336"/>
            <a:ext cx="11571742" cy="13365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chemeClr val="tx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2820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" y="1632857"/>
            <a:ext cx="12191998" cy="4924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1347100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8194" r="1" b="18"/>
          <a:stretch/>
        </p:blipFill>
        <p:spPr>
          <a:xfrm>
            <a:off x="0" y="1632857"/>
            <a:ext cx="12191998" cy="492443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08790" y="2085978"/>
            <a:ext cx="11343042" cy="4065222"/>
            <a:chOff x="408790" y="2071688"/>
            <a:chExt cx="11343042" cy="4008071"/>
          </a:xfrm>
          <a:solidFill>
            <a:schemeClr val="bg1"/>
          </a:solidFill>
        </p:grpSpPr>
        <p:sp>
          <p:nvSpPr>
            <p:cNvPr id="15" name="Rectangle 14"/>
            <p:cNvSpPr/>
            <p:nvPr/>
          </p:nvSpPr>
          <p:spPr>
            <a:xfrm>
              <a:off x="408790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31309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8790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31309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775202" y="2414588"/>
            <a:ext cx="4839785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6597719" y="2414588"/>
            <a:ext cx="4899996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775202" y="4586165"/>
            <a:ext cx="4839785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97719" y="4586165"/>
            <a:ext cx="4899996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8791" y="2085978"/>
            <a:ext cx="119848" cy="188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08791" y="4268176"/>
            <a:ext cx="119848" cy="1883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231308" y="2085978"/>
            <a:ext cx="119848" cy="1883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231308" y="4268176"/>
            <a:ext cx="119848" cy="1883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991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1632857"/>
            <a:ext cx="12191998" cy="4924433"/>
          </a:xfrm>
          <a:prstGeom prst="rect">
            <a:avLst/>
          </a:prstGeom>
          <a:solidFill>
            <a:srgbClr val="25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8194" r="1" b="18"/>
          <a:stretch/>
        </p:blipFill>
        <p:spPr>
          <a:xfrm>
            <a:off x="0" y="1632857"/>
            <a:ext cx="12191998" cy="4924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8790" y="2085978"/>
            <a:ext cx="11343042" cy="4065222"/>
            <a:chOff x="408790" y="2071688"/>
            <a:chExt cx="11343042" cy="4008071"/>
          </a:xfrm>
          <a:solidFill>
            <a:schemeClr val="tx1"/>
          </a:solidFill>
        </p:grpSpPr>
        <p:sp>
          <p:nvSpPr>
            <p:cNvPr id="7" name="Rectangle 6"/>
            <p:cNvSpPr/>
            <p:nvPr/>
          </p:nvSpPr>
          <p:spPr>
            <a:xfrm>
              <a:off x="408790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31309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790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31309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11347100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775202" y="2414588"/>
            <a:ext cx="4839785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6597719" y="2414588"/>
            <a:ext cx="4899996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775202" y="4586165"/>
            <a:ext cx="4839785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97719" y="4586165"/>
            <a:ext cx="4899996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8791" y="2085978"/>
            <a:ext cx="119848" cy="188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8791" y="4268176"/>
            <a:ext cx="119848" cy="1883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231308" y="2085978"/>
            <a:ext cx="119848" cy="1883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231308" y="4268176"/>
            <a:ext cx="119848" cy="1883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187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87265" y="6374728"/>
            <a:ext cx="477819" cy="365125"/>
          </a:xfrm>
        </p:spPr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" y="1632857"/>
            <a:ext cx="1232450" cy="4925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04315" y="1928541"/>
            <a:ext cx="1058224" cy="1058224"/>
          </a:xfrm>
          <a:prstGeom prst="ellipse">
            <a:avLst/>
          </a:prstGeom>
          <a:solidFill>
            <a:srgbClr val="267DC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04315" y="3565726"/>
            <a:ext cx="1058224" cy="1058224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04315" y="5217361"/>
            <a:ext cx="1058224" cy="1058224"/>
          </a:xfrm>
          <a:prstGeom prst="ellipse">
            <a:avLst/>
          </a:prstGeom>
          <a:solidFill>
            <a:srgbClr val="DA3E2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266211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919893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-13252" y="1629568"/>
            <a:ext cx="1220525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2"/>
          <p:cNvSpPr>
            <a:spLocks noGrp="1"/>
          </p:cNvSpPr>
          <p:nvPr>
            <p:ph type="body" sz="quarter" idx="11"/>
          </p:nvPr>
        </p:nvSpPr>
        <p:spPr>
          <a:xfrm>
            <a:off x="2146300" y="1868557"/>
            <a:ext cx="9688513" cy="12854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2000" b="1">
                <a:solidFill>
                  <a:srgbClr val="1F334A"/>
                </a:solidFill>
              </a:defRPr>
            </a:lvl1pPr>
            <a:lvl2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4572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685800">
              <a:lnSpc>
                <a:spcPct val="100000"/>
              </a:lnSpc>
              <a:spcBef>
                <a:spcPts val="400"/>
              </a:spcBef>
              <a:defRPr sz="1600"/>
            </a:lvl4pPr>
            <a:lvl5pPr marL="914400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42"/>
          <p:cNvSpPr>
            <a:spLocks noGrp="1"/>
          </p:cNvSpPr>
          <p:nvPr>
            <p:ph type="body" sz="quarter" idx="12"/>
          </p:nvPr>
        </p:nvSpPr>
        <p:spPr>
          <a:xfrm>
            <a:off x="2146300" y="3490055"/>
            <a:ext cx="9688513" cy="12854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2000" b="1">
                <a:solidFill>
                  <a:srgbClr val="1F334A"/>
                </a:solidFill>
              </a:defRPr>
            </a:lvl1pPr>
            <a:lvl2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4572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685800">
              <a:lnSpc>
                <a:spcPct val="100000"/>
              </a:lnSpc>
              <a:spcBef>
                <a:spcPts val="400"/>
              </a:spcBef>
              <a:defRPr sz="1600"/>
            </a:lvl4pPr>
            <a:lvl5pPr marL="914400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2"/>
          <p:cNvSpPr>
            <a:spLocks noGrp="1"/>
          </p:cNvSpPr>
          <p:nvPr>
            <p:ph type="body" sz="quarter" idx="13"/>
          </p:nvPr>
        </p:nvSpPr>
        <p:spPr>
          <a:xfrm>
            <a:off x="2146300" y="5137394"/>
            <a:ext cx="9688513" cy="12854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2000" b="1">
                <a:solidFill>
                  <a:srgbClr val="1F334A"/>
                </a:solidFill>
              </a:defRPr>
            </a:lvl1pPr>
            <a:lvl2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2pPr>
            <a:lvl3pPr marL="4572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434343"/>
                </a:solidFill>
              </a:defRPr>
            </a:lvl3pPr>
            <a:lvl4pPr marL="685800">
              <a:lnSpc>
                <a:spcPct val="100000"/>
              </a:lnSpc>
              <a:spcBef>
                <a:spcPts val="400"/>
              </a:spcBef>
              <a:defRPr sz="1600"/>
            </a:lvl4pPr>
            <a:lvl5pPr marL="914400"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267087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12116"/>
            <a:ext cx="12204550" cy="3945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0" y="2616654"/>
            <a:ext cx="12217101" cy="1000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1274013" y="637163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396240" y="2964872"/>
            <a:ext cx="11437172" cy="3283530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661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36296"/>
            <a:ext cx="12204550" cy="4921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0" y="1638086"/>
            <a:ext cx="12217101" cy="1000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1274013" y="637163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396240" y="1941095"/>
            <a:ext cx="11437172" cy="4307307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916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12116"/>
            <a:ext cx="12204550" cy="3945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0" y="2616654"/>
            <a:ext cx="12217101" cy="1000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640115"/>
            <a:ext cx="12192000" cy="972002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1274013" y="637163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6" y="2856821"/>
            <a:ext cx="5472339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44342" y="2864078"/>
            <a:ext cx="5384801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0"/>
          </p:nvPr>
        </p:nvSpPr>
        <p:spPr>
          <a:xfrm>
            <a:off x="420688" y="3415218"/>
            <a:ext cx="5457597" cy="2960972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1"/>
          </p:nvPr>
        </p:nvSpPr>
        <p:spPr>
          <a:xfrm>
            <a:off x="6467260" y="3415218"/>
            <a:ext cx="5361884" cy="2960972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577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1632857"/>
            <a:ext cx="12192000" cy="4925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57041" y="1632857"/>
            <a:ext cx="4063999" cy="4925105"/>
          </a:xfrm>
          <a:prstGeom prst="rect">
            <a:avLst/>
          </a:prstGeom>
          <a:solidFill>
            <a:srgbClr val="25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347100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1632858"/>
            <a:ext cx="4063999" cy="638628"/>
          </a:xfrm>
          <a:prstGeom prst="rect">
            <a:avLst/>
          </a:prstGeom>
          <a:solidFill>
            <a:srgbClr val="267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57041" y="1632858"/>
            <a:ext cx="4063999" cy="638628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115645" y="1632858"/>
            <a:ext cx="4076355" cy="638628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3855" y="2270309"/>
            <a:ext cx="12217101" cy="100013"/>
          </a:xfrm>
          <a:prstGeom prst="rect">
            <a:avLst/>
          </a:prstGeom>
        </p:spPr>
      </p:pic>
      <p:sp>
        <p:nvSpPr>
          <p:cNvPr id="2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7" y="1756683"/>
            <a:ext cx="3426124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1749426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1749425"/>
            <a:ext cx="3451866" cy="44926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0"/>
          </p:nvPr>
        </p:nvSpPr>
        <p:spPr>
          <a:xfrm>
            <a:off x="405947" y="2694937"/>
            <a:ext cx="3367108" cy="3539607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1"/>
          </p:nvPr>
        </p:nvSpPr>
        <p:spPr>
          <a:xfrm>
            <a:off x="4345713" y="2694937"/>
            <a:ext cx="3542802" cy="3539607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22"/>
          </p:nvPr>
        </p:nvSpPr>
        <p:spPr>
          <a:xfrm>
            <a:off x="8405026" y="2694937"/>
            <a:ext cx="3428386" cy="3539607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883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632857"/>
            <a:ext cx="4063999" cy="49251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57041" y="1632857"/>
            <a:ext cx="4063999" cy="4925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115645" y="1632857"/>
            <a:ext cx="4076355" cy="4925105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0" y="1632858"/>
            <a:ext cx="12192000" cy="1810430"/>
            <a:chOff x="0" y="1632858"/>
            <a:chExt cx="12192000" cy="638628"/>
          </a:xfrm>
        </p:grpSpPr>
        <p:sp>
          <p:nvSpPr>
            <p:cNvPr id="22" name="Rectangle 21"/>
            <p:cNvSpPr/>
            <p:nvPr/>
          </p:nvSpPr>
          <p:spPr>
            <a:xfrm>
              <a:off x="0" y="1632858"/>
              <a:ext cx="4063999" cy="638628"/>
            </a:xfrm>
            <a:prstGeom prst="rect">
              <a:avLst/>
            </a:prstGeom>
            <a:solidFill>
              <a:srgbClr val="267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57041" y="1632858"/>
              <a:ext cx="4063999" cy="638628"/>
            </a:xfrm>
            <a:prstGeom prst="rect">
              <a:avLst/>
            </a:prstGeom>
            <a:solidFill>
              <a:srgbClr val="19A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15645" y="1632858"/>
              <a:ext cx="4076355" cy="638628"/>
            </a:xfrm>
            <a:prstGeom prst="rect">
              <a:avLst/>
            </a:prstGeom>
            <a:solidFill>
              <a:srgbClr val="DA3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 t="73610" r="1"/>
          <a:stretch/>
        </p:blipFill>
        <p:spPr>
          <a:xfrm>
            <a:off x="-13855" y="1632856"/>
            <a:ext cx="12217101" cy="1810432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5459" y="4953637"/>
            <a:ext cx="3426124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03032" y="4946380"/>
            <a:ext cx="3585483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1547" y="4946379"/>
            <a:ext cx="3558614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9840" y="2538072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173783" y="2538071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9275141" y="2538071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8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d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358-1917-374C-BBB0-629E11930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981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635578"/>
            <a:ext cx="12204550" cy="49223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3700462"/>
            <a:ext cx="4063999" cy="2857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057041" y="3700462"/>
            <a:ext cx="4063999" cy="2857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115645" y="3700462"/>
            <a:ext cx="4090643" cy="2857499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 t="69653" r="1" b="417"/>
          <a:stretch/>
        </p:blipFill>
        <p:spPr>
          <a:xfrm>
            <a:off x="-13855" y="1647143"/>
            <a:ext cx="12217101" cy="205331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149840" y="2823823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173783" y="2823822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9275141" y="2823822"/>
            <a:ext cx="1757362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349316" y="6379284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74013" y="6371634"/>
            <a:ext cx="477819" cy="365125"/>
          </a:xfrm>
        </p:spPr>
        <p:txBody>
          <a:bodyPr/>
          <a:lstStyle/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20688" y="1785029"/>
            <a:ext cx="11331575" cy="70734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300038" y="4818269"/>
            <a:ext cx="3473017" cy="141627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1"/>
          </p:nvPr>
        </p:nvSpPr>
        <p:spPr>
          <a:xfrm>
            <a:off x="4349966" y="4818269"/>
            <a:ext cx="3473017" cy="141627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22"/>
          </p:nvPr>
        </p:nvSpPr>
        <p:spPr>
          <a:xfrm>
            <a:off x="8405026" y="4818269"/>
            <a:ext cx="3473017" cy="1416275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46640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Desig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167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617" y="5697288"/>
            <a:ext cx="3828571" cy="469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EB3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679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sign A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88167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77617" y="5697288"/>
            <a:ext cx="3828571" cy="469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EB3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090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sig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711114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00564" y="5422232"/>
            <a:ext cx="4309836" cy="4882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EB3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079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sign B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10138611" y="5550568"/>
              <a:ext cx="1925052" cy="834190"/>
            </a:xfrm>
            <a:prstGeom prst="rect">
              <a:avLst/>
            </a:prstGeom>
            <a:solidFill>
              <a:srgbClr val="1B2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711114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00564" y="5422232"/>
            <a:ext cx="4309836" cy="4882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EB3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126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8694821" y="5053263"/>
              <a:ext cx="2342147" cy="13154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1814" y="6363466"/>
            <a:ext cx="477819" cy="365125"/>
          </a:xfrm>
        </p:spPr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82778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50696" y="5697288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621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8758989" y="5069305"/>
              <a:ext cx="1636295" cy="1299411"/>
            </a:xfrm>
            <a:prstGeom prst="rect">
              <a:avLst/>
            </a:prstGeom>
            <a:solidFill>
              <a:srgbClr val="368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277151" y="6363466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582778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550696" y="5697288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499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8823158" y="5149516"/>
              <a:ext cx="1427747" cy="1203158"/>
            </a:xfrm>
            <a:prstGeom prst="rect">
              <a:avLst/>
            </a:prstGeom>
            <a:solidFill>
              <a:srgbClr val="DD3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83638" y="6365103"/>
            <a:ext cx="477819" cy="365125"/>
          </a:xfrm>
        </p:spPr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582778" y="4458522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50696" y="5697288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078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1814" y="6363466"/>
            <a:ext cx="477819" cy="365125"/>
          </a:xfrm>
        </p:spPr>
        <p:txBody>
          <a:bodyPr/>
          <a:lstStyle/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582778" y="3784754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50696" y="5023520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74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esign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277151" y="6363466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582778" y="3784754"/>
            <a:ext cx="8245644" cy="690993"/>
          </a:xfrm>
          <a:prstGeom prst="rect">
            <a:avLst/>
          </a:prstGeom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50696" y="5023520"/>
            <a:ext cx="82456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34" Type="http://schemas.openxmlformats.org/officeDocument/2006/relationships/image" Target="../media/image7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8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image" Target="../media/image12.png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8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9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11.xml"/><Relationship Id="rId34" Type="http://schemas.openxmlformats.org/officeDocument/2006/relationships/slideLayout" Target="../slideLayouts/slideLayout124.xml"/><Relationship Id="rId42" Type="http://schemas.openxmlformats.org/officeDocument/2006/relationships/slideLayout" Target="../slideLayouts/slideLayout132.xml"/><Relationship Id="rId47" Type="http://schemas.openxmlformats.org/officeDocument/2006/relationships/slideLayout" Target="../slideLayouts/slideLayout137.xml"/><Relationship Id="rId50" Type="http://schemas.openxmlformats.org/officeDocument/2006/relationships/slideLayout" Target="../slideLayouts/slideLayout140.xml"/><Relationship Id="rId55" Type="http://schemas.openxmlformats.org/officeDocument/2006/relationships/slideLayout" Target="../slideLayouts/slideLayout145.xml"/><Relationship Id="rId63" Type="http://schemas.openxmlformats.org/officeDocument/2006/relationships/theme" Target="../theme/theme4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32" Type="http://schemas.openxmlformats.org/officeDocument/2006/relationships/slideLayout" Target="../slideLayouts/slideLayout122.xml"/><Relationship Id="rId37" Type="http://schemas.openxmlformats.org/officeDocument/2006/relationships/slideLayout" Target="../slideLayouts/slideLayout127.xml"/><Relationship Id="rId40" Type="http://schemas.openxmlformats.org/officeDocument/2006/relationships/slideLayout" Target="../slideLayouts/slideLayout130.xml"/><Relationship Id="rId45" Type="http://schemas.openxmlformats.org/officeDocument/2006/relationships/slideLayout" Target="../slideLayouts/slideLayout135.xml"/><Relationship Id="rId53" Type="http://schemas.openxmlformats.org/officeDocument/2006/relationships/slideLayout" Target="../slideLayouts/slideLayout143.xml"/><Relationship Id="rId58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95.xml"/><Relationship Id="rId61" Type="http://schemas.openxmlformats.org/officeDocument/2006/relationships/slideLayout" Target="../slideLayouts/slideLayout151.xml"/><Relationship Id="rId1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Relationship Id="rId35" Type="http://schemas.openxmlformats.org/officeDocument/2006/relationships/slideLayout" Target="../slideLayouts/slideLayout125.xml"/><Relationship Id="rId43" Type="http://schemas.openxmlformats.org/officeDocument/2006/relationships/slideLayout" Target="../slideLayouts/slideLayout133.xml"/><Relationship Id="rId48" Type="http://schemas.openxmlformats.org/officeDocument/2006/relationships/slideLayout" Target="../slideLayouts/slideLayout138.xml"/><Relationship Id="rId56" Type="http://schemas.openxmlformats.org/officeDocument/2006/relationships/slideLayout" Target="../slideLayouts/slideLayout146.xml"/><Relationship Id="rId64" Type="http://schemas.openxmlformats.org/officeDocument/2006/relationships/image" Target="../media/image12.png"/><Relationship Id="rId8" Type="http://schemas.openxmlformats.org/officeDocument/2006/relationships/slideLayout" Target="../slideLayouts/slideLayout98.xml"/><Relationship Id="rId51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33" Type="http://schemas.openxmlformats.org/officeDocument/2006/relationships/slideLayout" Target="../slideLayouts/slideLayout123.xml"/><Relationship Id="rId38" Type="http://schemas.openxmlformats.org/officeDocument/2006/relationships/slideLayout" Target="../slideLayouts/slideLayout128.xml"/><Relationship Id="rId46" Type="http://schemas.openxmlformats.org/officeDocument/2006/relationships/slideLayout" Target="../slideLayouts/slideLayout136.xml"/><Relationship Id="rId59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10.xml"/><Relationship Id="rId41" Type="http://schemas.openxmlformats.org/officeDocument/2006/relationships/slideLayout" Target="../slideLayouts/slideLayout131.xml"/><Relationship Id="rId54" Type="http://schemas.openxmlformats.org/officeDocument/2006/relationships/slideLayout" Target="../slideLayouts/slideLayout144.xml"/><Relationship Id="rId6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36" Type="http://schemas.openxmlformats.org/officeDocument/2006/relationships/slideLayout" Target="../slideLayouts/slideLayout126.xml"/><Relationship Id="rId49" Type="http://schemas.openxmlformats.org/officeDocument/2006/relationships/slideLayout" Target="../slideLayouts/slideLayout139.xml"/><Relationship Id="rId57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21.xml"/><Relationship Id="rId44" Type="http://schemas.openxmlformats.org/officeDocument/2006/relationships/slideLayout" Target="../slideLayouts/slideLayout134.xml"/><Relationship Id="rId52" Type="http://schemas.openxmlformats.org/officeDocument/2006/relationships/slideLayout" Target="../slideLayouts/slideLayout142.xml"/><Relationship Id="rId6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26" Type="http://schemas.openxmlformats.org/officeDocument/2006/relationships/slideLayout" Target="../slideLayouts/slideLayout178.xml"/><Relationship Id="rId39" Type="http://schemas.openxmlformats.org/officeDocument/2006/relationships/theme" Target="../theme/theme5.xml"/><Relationship Id="rId21" Type="http://schemas.openxmlformats.org/officeDocument/2006/relationships/slideLayout" Target="../slideLayouts/slideLayout173.xml"/><Relationship Id="rId34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5" Type="http://schemas.openxmlformats.org/officeDocument/2006/relationships/slideLayout" Target="../slideLayouts/slideLayout177.xml"/><Relationship Id="rId33" Type="http://schemas.openxmlformats.org/officeDocument/2006/relationships/slideLayout" Target="../slideLayouts/slideLayout185.xml"/><Relationship Id="rId38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0" Type="http://schemas.openxmlformats.org/officeDocument/2006/relationships/slideLayout" Target="../slideLayouts/slideLayout172.xml"/><Relationship Id="rId29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24" Type="http://schemas.openxmlformats.org/officeDocument/2006/relationships/slideLayout" Target="../slideLayouts/slideLayout176.xml"/><Relationship Id="rId32" Type="http://schemas.openxmlformats.org/officeDocument/2006/relationships/slideLayout" Target="../slideLayouts/slideLayout184.xml"/><Relationship Id="rId37" Type="http://schemas.openxmlformats.org/officeDocument/2006/relationships/slideLayout" Target="../slideLayouts/slideLayout189.xml"/><Relationship Id="rId40" Type="http://schemas.openxmlformats.org/officeDocument/2006/relationships/image" Target="../media/image12.png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23" Type="http://schemas.openxmlformats.org/officeDocument/2006/relationships/slideLayout" Target="../slideLayouts/slideLayout175.xml"/><Relationship Id="rId28" Type="http://schemas.openxmlformats.org/officeDocument/2006/relationships/slideLayout" Target="../slideLayouts/slideLayout180.xml"/><Relationship Id="rId36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31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Relationship Id="rId22" Type="http://schemas.openxmlformats.org/officeDocument/2006/relationships/slideLayout" Target="../slideLayouts/slideLayout174.xml"/><Relationship Id="rId27" Type="http://schemas.openxmlformats.org/officeDocument/2006/relationships/slideLayout" Target="../slideLayouts/slideLayout179.xml"/><Relationship Id="rId30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3.xml"/><Relationship Id="rId18" Type="http://schemas.openxmlformats.org/officeDocument/2006/relationships/slideLayout" Target="../slideLayouts/slideLayout208.xml"/><Relationship Id="rId26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193.xml"/><Relationship Id="rId21" Type="http://schemas.openxmlformats.org/officeDocument/2006/relationships/slideLayout" Target="../slideLayouts/slideLayout211.xml"/><Relationship Id="rId34" Type="http://schemas.openxmlformats.org/officeDocument/2006/relationships/image" Target="../media/image12.png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slideLayout" Target="../slideLayouts/slideLayout207.xml"/><Relationship Id="rId25" Type="http://schemas.openxmlformats.org/officeDocument/2006/relationships/slideLayout" Target="../slideLayouts/slideLayout215.xml"/><Relationship Id="rId33" Type="http://schemas.openxmlformats.org/officeDocument/2006/relationships/theme" Target="../theme/theme6.xml"/><Relationship Id="rId2" Type="http://schemas.openxmlformats.org/officeDocument/2006/relationships/slideLayout" Target="../slideLayouts/slideLayout192.xml"/><Relationship Id="rId16" Type="http://schemas.openxmlformats.org/officeDocument/2006/relationships/slideLayout" Target="../slideLayouts/slideLayout206.xml"/><Relationship Id="rId20" Type="http://schemas.openxmlformats.org/officeDocument/2006/relationships/slideLayout" Target="../slideLayouts/slideLayout210.xml"/><Relationship Id="rId29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24" Type="http://schemas.openxmlformats.org/officeDocument/2006/relationships/slideLayout" Target="../slideLayouts/slideLayout214.xml"/><Relationship Id="rId32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5.xml"/><Relationship Id="rId23" Type="http://schemas.openxmlformats.org/officeDocument/2006/relationships/slideLayout" Target="../slideLayouts/slideLayout213.xml"/><Relationship Id="rId28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00.xml"/><Relationship Id="rId19" Type="http://schemas.openxmlformats.org/officeDocument/2006/relationships/slideLayout" Target="../slideLayouts/slideLayout209.xml"/><Relationship Id="rId31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Relationship Id="rId22" Type="http://schemas.openxmlformats.org/officeDocument/2006/relationships/slideLayout" Target="../slideLayouts/slideLayout212.xml"/><Relationship Id="rId27" Type="http://schemas.openxmlformats.org/officeDocument/2006/relationships/slideLayout" Target="../slideLayouts/slideLayout217.xml"/><Relationship Id="rId30" Type="http://schemas.openxmlformats.org/officeDocument/2006/relationships/slideLayout" Target="../slideLayouts/slideLayout220.xml"/><Relationship Id="rId8" Type="http://schemas.openxmlformats.org/officeDocument/2006/relationships/slideLayout" Target="../slideLayouts/slideLayout1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791" y="1698171"/>
            <a:ext cx="11424621" cy="4507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3760"/>
            <a:ext cx="12192000" cy="96819"/>
          </a:xfrm>
          <a:prstGeom prst="rect">
            <a:avLst/>
          </a:prstGeom>
          <a:solidFill>
            <a:srgbClr val="2B8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80338"/>
            <a:ext cx="12192000" cy="353213"/>
          </a:xfrm>
          <a:prstGeom prst="rect">
            <a:avLst/>
          </a:prstGeom>
          <a:solidFill>
            <a:srgbClr val="1F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8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85" r:id="rId3"/>
    <p:sldLayoutId id="2147483651" r:id="rId4"/>
    <p:sldLayoutId id="2147483662" r:id="rId5"/>
    <p:sldLayoutId id="2147483663" r:id="rId6"/>
    <p:sldLayoutId id="2147483650" r:id="rId7"/>
    <p:sldLayoutId id="2147483654" r:id="rId8"/>
    <p:sldLayoutId id="2147483655" r:id="rId9"/>
    <p:sldLayoutId id="2147483683" r:id="rId10"/>
    <p:sldLayoutId id="2147483680" r:id="rId11"/>
    <p:sldLayoutId id="2147483682" r:id="rId12"/>
    <p:sldLayoutId id="2147483681" r:id="rId13"/>
    <p:sldLayoutId id="2147483659" r:id="rId14"/>
    <p:sldLayoutId id="2147483661" r:id="rId15"/>
    <p:sldLayoutId id="2147483652" r:id="rId16"/>
    <p:sldLayoutId id="2147483656" r:id="rId17"/>
    <p:sldLayoutId id="2147483672" r:id="rId18"/>
    <p:sldLayoutId id="2147483678" r:id="rId19"/>
    <p:sldLayoutId id="2147483679" r:id="rId20"/>
    <p:sldLayoutId id="2147483675" r:id="rId21"/>
    <p:sldLayoutId id="2147483665" r:id="rId22"/>
    <p:sldLayoutId id="2147483684" r:id="rId23"/>
    <p:sldLayoutId id="2147483687" r:id="rId24"/>
    <p:sldLayoutId id="2147483677" r:id="rId25"/>
    <p:sldLayoutId id="2147483658" r:id="rId26"/>
    <p:sldLayoutId id="2147483664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F334A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791" y="1698171"/>
            <a:ext cx="11424621" cy="4507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3760"/>
            <a:ext cx="12192000" cy="96819"/>
          </a:xfrm>
          <a:prstGeom prst="rect">
            <a:avLst/>
          </a:prstGeom>
          <a:solidFill>
            <a:srgbClr val="2B8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80338"/>
            <a:ext cx="12192000" cy="353213"/>
          </a:xfrm>
          <a:prstGeom prst="rect">
            <a:avLst/>
          </a:prstGeom>
          <a:solidFill>
            <a:srgbClr val="1F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F334A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3760"/>
            <a:ext cx="12192000" cy="96819"/>
          </a:xfrm>
          <a:prstGeom prst="rect">
            <a:avLst/>
          </a:prstGeom>
          <a:solidFill>
            <a:srgbClr val="2B8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80338"/>
            <a:ext cx="12192000" cy="353213"/>
          </a:xfrm>
          <a:prstGeom prst="rect">
            <a:avLst/>
          </a:prstGeom>
          <a:solidFill>
            <a:srgbClr val="1F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593682E-3CA2-4DF5-BCC0-686DD89C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7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  <p:sldLayoutId id="2147483752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F334A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3760"/>
            <a:ext cx="12192000" cy="96819"/>
          </a:xfrm>
          <a:prstGeom prst="rect">
            <a:avLst/>
          </a:prstGeom>
          <a:solidFill>
            <a:srgbClr val="2B8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80338"/>
            <a:ext cx="12192000" cy="353213"/>
          </a:xfrm>
          <a:prstGeom prst="rect">
            <a:avLst/>
          </a:prstGeom>
          <a:solidFill>
            <a:srgbClr val="1F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44A89B-8B07-430E-8882-6E18EBAD9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88" r:id="rId35"/>
    <p:sldLayoutId id="2147483789" r:id="rId36"/>
    <p:sldLayoutId id="2147483790" r:id="rId37"/>
    <p:sldLayoutId id="2147483791" r:id="rId38"/>
    <p:sldLayoutId id="2147483792" r:id="rId39"/>
    <p:sldLayoutId id="2147483793" r:id="rId40"/>
    <p:sldLayoutId id="2147483794" r:id="rId41"/>
    <p:sldLayoutId id="2147483795" r:id="rId42"/>
    <p:sldLayoutId id="2147483796" r:id="rId43"/>
    <p:sldLayoutId id="2147483797" r:id="rId44"/>
    <p:sldLayoutId id="2147483798" r:id="rId45"/>
    <p:sldLayoutId id="2147483799" r:id="rId46"/>
    <p:sldLayoutId id="2147483800" r:id="rId47"/>
    <p:sldLayoutId id="2147483801" r:id="rId48"/>
    <p:sldLayoutId id="2147483802" r:id="rId49"/>
    <p:sldLayoutId id="2147483803" r:id="rId50"/>
    <p:sldLayoutId id="2147483804" r:id="rId51"/>
    <p:sldLayoutId id="2147483805" r:id="rId52"/>
    <p:sldLayoutId id="2147483806" r:id="rId53"/>
    <p:sldLayoutId id="2147483807" r:id="rId54"/>
    <p:sldLayoutId id="2147483808" r:id="rId55"/>
    <p:sldLayoutId id="2147483809" r:id="rId56"/>
    <p:sldLayoutId id="2147483810" r:id="rId57"/>
    <p:sldLayoutId id="2147483811" r:id="rId58"/>
    <p:sldLayoutId id="2147483812" r:id="rId59"/>
    <p:sldLayoutId id="2147483813" r:id="rId60"/>
    <p:sldLayoutId id="2147483814" r:id="rId61"/>
    <p:sldLayoutId id="2147483815" r:id="rId6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F334A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25"/>
            <a:ext cx="12192000" cy="30659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349319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58"/>
            <a:ext cx="12192000" cy="96819"/>
          </a:xfrm>
          <a:prstGeom prst="rect">
            <a:avLst/>
          </a:prstGeom>
          <a:solidFill>
            <a:srgbClr val="2B8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80339"/>
            <a:ext cx="12192000" cy="353213"/>
          </a:xfrm>
          <a:prstGeom prst="rect">
            <a:avLst/>
          </a:prstGeom>
          <a:solidFill>
            <a:srgbClr val="1F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4018" y="637474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7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  <p:sldLayoutId id="2147483841" r:id="rId25"/>
    <p:sldLayoutId id="2147483842" r:id="rId26"/>
    <p:sldLayoutId id="2147483843" r:id="rId27"/>
    <p:sldLayoutId id="2147483844" r:id="rId28"/>
    <p:sldLayoutId id="2147483845" r:id="rId29"/>
    <p:sldLayoutId id="2147483846" r:id="rId30"/>
    <p:sldLayoutId id="2147483847" r:id="rId31"/>
    <p:sldLayoutId id="2147483848" r:id="rId32"/>
    <p:sldLayoutId id="2147483849" r:id="rId33"/>
    <p:sldLayoutId id="2147483850" r:id="rId34"/>
    <p:sldLayoutId id="2147483851" r:id="rId35"/>
    <p:sldLayoutId id="2147483852" r:id="rId36"/>
    <p:sldLayoutId id="2147483853" r:id="rId37"/>
    <p:sldLayoutId id="2147483854" r:id="rId38"/>
  </p:sldLayoutIdLst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F334A"/>
          </a:solidFill>
          <a:latin typeface="Arial" charset="0"/>
          <a:ea typeface="Arial" charset="0"/>
          <a:cs typeface="Arial" charset="0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6"/>
            <a:ext cx="12192000" cy="30659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349317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3760"/>
            <a:ext cx="12192000" cy="96819"/>
          </a:xfrm>
          <a:prstGeom prst="rect">
            <a:avLst/>
          </a:prstGeom>
          <a:solidFill>
            <a:srgbClr val="2B8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80338"/>
            <a:ext cx="12192000" cy="353213"/>
          </a:xfrm>
          <a:prstGeom prst="rect">
            <a:avLst/>
          </a:prstGeom>
          <a:solidFill>
            <a:srgbClr val="1F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4013" y="6374728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D6C582F-52AC-44C9-9EEA-745681AC8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1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2" r:id="rId27"/>
    <p:sldLayoutId id="2147483883" r:id="rId28"/>
    <p:sldLayoutId id="2147483884" r:id="rId29"/>
    <p:sldLayoutId id="2147483885" r:id="rId30"/>
    <p:sldLayoutId id="2147483886" r:id="rId31"/>
    <p:sldLayoutId id="2147483887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F334A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hyperlink" Target="https://www.drugchannels.net/2019/03/a-world-without-rebates-predictions-for.html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7.svg"/><Relationship Id="rId5" Type="http://schemas.openxmlformats.org/officeDocument/2006/relationships/image" Target="../media/image36.png"/><Relationship Id="rId4" Type="http://schemas.openxmlformats.org/officeDocument/2006/relationships/hyperlink" Target="https://www.politico.com/newsletters/prescription-pulse/2019/10/11/access-issues-drug-shortages-dictate-pharmacy-fills-in-q3-780208" TargetMode="External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7.xml"/><Relationship Id="rId4" Type="http://schemas.openxmlformats.org/officeDocument/2006/relationships/hyperlink" Target="https://www.biospace.com/article/eli-lilly-sanofi-offer-low-cost-insulin-assistance-programs-to-diabetes-patients-during-pandemic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8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4.sv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6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11" Type="http://schemas.openxmlformats.org/officeDocument/2006/relationships/image" Target="../media/image74.sv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1.svg"/><Relationship Id="rId4" Type="http://schemas.openxmlformats.org/officeDocument/2006/relationships/image" Target="../media/image26.png"/><Relationship Id="rId9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svg"/><Relationship Id="rId5" Type="http://schemas.openxmlformats.org/officeDocument/2006/relationships/image" Target="../media/image35.png"/><Relationship Id="rId4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>
              <a:lnSpc>
                <a:spcPct val="100000"/>
              </a:lnSpc>
            </a:pPr>
            <a:r>
              <a:rPr lang="es-us" b="0" i="0" u="none" baseline="0" dirty="0">
                <a:latin typeface="Arial"/>
                <a:cs typeface="Arial"/>
              </a:rPr>
              <a:t>Medicamentos Recetados:</a:t>
            </a:r>
            <a:r>
              <a:rPr lang="es-us">
                <a:latin typeface="Arial"/>
                <a:cs typeface="Arial"/>
              </a:rPr>
              <a:t/>
            </a:r>
            <a:br>
              <a:rPr lang="es-us">
                <a:latin typeface="Arial"/>
                <a:cs typeface="Arial"/>
              </a:rPr>
            </a:br>
            <a:r>
              <a:rPr lang="es-us" b="0" i="0" u="none" baseline="0">
                <a:latin typeface="Arial"/>
                <a:cs typeface="Arial"/>
              </a:rPr>
              <a:t>El</a:t>
            </a:r>
            <a:r>
              <a:rPr lang="es-US" b="0" i="0" u="none" baseline="0">
                <a:latin typeface="Arial"/>
                <a:cs typeface="Arial"/>
              </a:rPr>
              <a:t> </a:t>
            </a:r>
            <a:r>
              <a:rPr lang="es-us" b="0" i="0" u="none" baseline="0">
                <a:latin typeface="Arial"/>
                <a:cs typeface="Arial"/>
              </a:rPr>
              <a:t>Contexto </a:t>
            </a:r>
            <a:r>
              <a:rPr lang="es-us" b="0" i="0" u="none" baseline="0" dirty="0">
                <a:latin typeface="Arial"/>
                <a:cs typeface="Arial"/>
              </a:rPr>
              <a:t>de los Costos de la Insulina</a:t>
            </a:r>
            <a:endParaRPr lang="es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r>
              <a:rPr lang="es-us" b="0" i="0" u="none" baseline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951105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05566-0E58-4B01-9C55-2ACD8CFE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667657"/>
            <a:ext cx="11627953" cy="730837"/>
          </a:xfrm>
        </p:spPr>
        <p:txBody>
          <a:bodyPr/>
          <a:lstStyle/>
          <a:p>
            <a:pPr rtl="0"/>
            <a:r>
              <a:rPr lang="es-us" sz="3200" b="0" i="0" u="none" baseline="0">
                <a:solidFill>
                  <a:schemeClr val="tx1"/>
                </a:solidFill>
              </a:rPr>
              <a:t>Una Pequeña Parte de las Prescripciones de Insulina Representan la Mayoría del Gasto Total - Lo Opuesto de Cómo Debería Funcionar el Seguro</a:t>
            </a:r>
            <a:endParaRPr lang="es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B9940-9CEB-4394-936D-BA61949D8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 rtl="0"/>
            <a:r>
              <a:rPr lang="es-us" b="1" i="0" u="none" baseline="0"/>
              <a:t>Total de Prescripciones de Insulina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4051AA-7514-4190-A0FD-6A364507A2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 rtl="0"/>
            <a:r>
              <a:rPr lang="es-us" b="1" i="0" u="none" baseline="0"/>
              <a:t>Total del Gasto de Pacientes en Insulina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2F2F3B-9911-42F7-A10F-9045F16604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4821" y="1797022"/>
            <a:ext cx="9192559" cy="707346"/>
          </a:xfrm>
        </p:spPr>
        <p:txBody>
          <a:bodyPr/>
          <a:lstStyle/>
          <a:p>
            <a:pPr algn="ctr" rtl="0"/>
            <a:r>
              <a:rPr lang="es-us" b="0" i="0" u="none" baseline="0"/>
              <a:t>Mientras que solo el 24% de las recetas de insulina cuestan a los pacientes más de $35 de su bolsillo, estas recetas representan el 82% del gasto total de los pacientes que usan insulina. 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4B19AF2-1848-4B1F-BF8C-77EECFE4FD29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933747145"/>
              </p:ext>
            </p:extLst>
          </p:nvPr>
        </p:nvGraphicFramePr>
        <p:xfrm>
          <a:off x="420688" y="3446463"/>
          <a:ext cx="5457825" cy="292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4ACA2940-AB62-4B1B-B4DF-63728F5642EE}"/>
              </a:ext>
            </a:extLst>
          </p:cNvPr>
          <p:cNvGraphicFramePr>
            <a:graphicFrameLocks noGrp="1"/>
          </p:cNvGraphicFramePr>
          <p:nvPr>
            <p:ph idx="17"/>
            <p:extLst>
              <p:ext uri="{D42A27DB-BD31-4B8C-83A1-F6EECF244321}">
                <p14:modId xmlns:p14="http://schemas.microsoft.com/office/powerpoint/2010/main" val="2105605354"/>
              </p:ext>
            </p:extLst>
          </p:nvPr>
        </p:nvGraphicFramePr>
        <p:xfrm>
          <a:off x="6448425" y="3446463"/>
          <a:ext cx="5457825" cy="292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7314A88-5B53-419B-ACAC-315664A593FC}"/>
              </a:ext>
            </a:extLst>
          </p:cNvPr>
          <p:cNvSpPr txBox="1">
            <a:spLocks/>
          </p:cNvSpPr>
          <p:nvPr/>
        </p:nvSpPr>
        <p:spPr>
          <a:xfrm>
            <a:off x="0" y="6528061"/>
            <a:ext cx="9285288" cy="338138"/>
          </a:xfrm>
          <a:prstGeom prst="rect">
            <a:avLst/>
          </a:prstGeom>
        </p:spPr>
        <p:txBody>
          <a:bodyPr/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800" b="0" i="0" u="none" strike="noStrike" kern="1200" cap="none" spc="0" normalizeH="0" baseline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NOTAS: Incluye insulinas solamente, todo pagador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800" b="0" i="0" u="none" strike="noStrike" kern="1200" cap="none" spc="0" normalizeH="0" baseline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RECURSO: IQVIA, Medicine Spending and Affordability in the United States, agosto 2020.;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A17DC-9228-4E08-97DC-64A0515917E7}"/>
              </a:ext>
            </a:extLst>
          </p:cNvPr>
          <p:cNvSpPr txBox="1"/>
          <p:nvPr/>
        </p:nvSpPr>
        <p:spPr>
          <a:xfrm>
            <a:off x="9287522" y="169702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Medicamentos Recetados: El Contexto de los Costos de la Insulina www.phrma.org/insulin</a:t>
            </a:r>
          </a:p>
        </p:txBody>
      </p:sp>
    </p:spTree>
    <p:extLst>
      <p:ext uri="{BB962C8B-B14F-4D97-AF65-F5344CB8AC3E}">
        <p14:creationId xmlns:p14="http://schemas.microsoft.com/office/powerpoint/2010/main" val="146060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us" sz="3200" b="0" i="0" u="none" baseline="0" dirty="0">
                <a:solidFill>
                  <a:schemeClr val="tx1"/>
                </a:solidFill>
              </a:rPr>
              <a:t>Los Pacientes con Diabetes </a:t>
            </a:r>
            <a:r>
              <a:rPr lang="es-US" sz="3200" b="0" i="0" u="none" baseline="0" dirty="0">
                <a:solidFill>
                  <a:schemeClr val="tx1"/>
                </a:solidFill>
              </a:rPr>
              <a:t>I</a:t>
            </a:r>
            <a:r>
              <a:rPr lang="es-us" sz="3200" b="0" i="0" u="none" baseline="0" dirty="0">
                <a:solidFill>
                  <a:schemeClr val="tx1"/>
                </a:solidFill>
              </a:rPr>
              <a:t>nscritos en Planes </a:t>
            </a:r>
            <a:r>
              <a:rPr lang="es-US" sz="3200" b="0" i="0" u="none" baseline="0" dirty="0">
                <a:solidFill>
                  <a:schemeClr val="tx1"/>
                </a:solidFill>
              </a:rPr>
              <a:t>Médicos</a:t>
            </a:r>
            <a:r>
              <a:rPr lang="es-us" sz="3200" b="0" i="0" u="none" baseline="0" dirty="0">
                <a:solidFill>
                  <a:schemeClr val="tx1"/>
                </a:solidFill>
              </a:rPr>
              <a:t> de Alto Deducible Enfrentan Altos Costos de Bolsillo al Comienzo de Cada Año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7E4451-6781-4F5D-A8E5-1E659B40B2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F892358-1917-374C-BBB0-629E11930441}" type="slidenum">
              <a:rPr/>
              <a:pPr/>
              <a:t>11</a:t>
            </a:fld>
            <a:endParaRPr lang="es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3759CF-10D8-49F7-89C4-FAF74B49BB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35374" y="1785030"/>
            <a:ext cx="8311333" cy="707346"/>
          </a:xfrm>
        </p:spPr>
        <p:txBody>
          <a:bodyPr/>
          <a:lstStyle/>
          <a:p>
            <a:pPr algn="ctr"/>
            <a:r>
              <a:rPr lang="es-us" dirty="0"/>
              <a:t>Se tarda casi medio año,</a:t>
            </a:r>
            <a:r>
              <a:rPr lang="es-us" dirty="0">
                <a:solidFill>
                  <a:schemeClr val="accent3"/>
                </a:solidFill>
              </a:rPr>
              <a:t> </a:t>
            </a:r>
            <a:r>
              <a:rPr lang="es-us" dirty="0"/>
              <a:t>en promedio, </a:t>
            </a:r>
            <a:r>
              <a:rPr lang="es-US" dirty="0"/>
              <a:t>en</a:t>
            </a:r>
            <a:r>
              <a:rPr lang="es-us" dirty="0"/>
              <a:t> cumplir con ese deducible </a:t>
            </a:r>
            <a:r>
              <a:rPr lang="es-US" dirty="0"/>
              <a:t>p</a:t>
            </a:r>
            <a:r>
              <a:rPr lang="es-us" dirty="0"/>
              <a:t>ara </a:t>
            </a:r>
            <a:r>
              <a:rPr lang="es-us" b="0" i="0" u="none" baseline="0" dirty="0"/>
              <a:t>los pacientes con diabetes cuya insulina está sujeta al deducible.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idx="16"/>
          </p:nvPr>
        </p:nvSpPr>
        <p:spPr>
          <a:xfrm>
            <a:off x="0" y="6544052"/>
            <a:ext cx="11751833" cy="365760"/>
          </a:xfrm>
        </p:spPr>
        <p:txBody>
          <a:bodyPr/>
          <a:lstStyle/>
          <a:p>
            <a:pPr marL="0" indent="0" algn="l" rtl="0">
              <a:spcBef>
                <a:spcPts val="0"/>
              </a:spcBef>
              <a:buNone/>
            </a:pPr>
            <a:r>
              <a:rPr lang="es-us" sz="800" b="0" i="0" u="none" baseline="0">
                <a:solidFill>
                  <a:schemeClr val="tx1"/>
                </a:solidFill>
              </a:rPr>
              <a:t>NOTAS: Para pacientes con diabetes que tenían al menos 1 reclamación de insulina en el deducible. En 2018, el 88% de los pacientes con diabetes en HDHPs cumplieron con su deducible. 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s-us" sz="800" b="0" i="0" u="none" baseline="0">
                <a:solidFill>
                  <a:schemeClr val="tx1"/>
                </a:solidFill>
              </a:rPr>
              <a:t>RECURSO: </a:t>
            </a:r>
            <a:r>
              <a:rPr lang="es-us" sz="800" b="0" i="0" u="none" baseline="0">
                <a:solidFill>
                  <a:srgbClr val="1F324A"/>
                </a:solidFill>
                <a:latin typeface="Arial" panose="020B0604020202020204"/>
              </a:rPr>
              <a:t>Xcenda, Impact of First Dollar Coverage for Insulin, octubre 2020. </a:t>
            </a:r>
            <a:endParaRPr lang="es-us" sz="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854" y="2702946"/>
            <a:ext cx="11338560" cy="3657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ctr" rtl="0">
              <a:defRPr/>
            </a:pPr>
            <a:r>
              <a:rPr kumimoji="0" lang="es-us" sz="1467" b="1" i="0" u="none" strike="noStrike" kern="1200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Gasto para Pacientes con Diabetes Inscritos en </a:t>
            </a:r>
            <a:r>
              <a:rPr lang="es-us" sz="1467" b="1" i="0" u="none" baseline="0"/>
              <a:t>Planes de Salud de Alto Deducible  </a:t>
            </a:r>
            <a:r>
              <a:rPr kumimoji="0" lang="es-us" sz="1467" b="1" i="0" u="none" strike="noStrike" kern="1200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Que Cumplieron con su Deducible, 2018</a:t>
            </a:r>
            <a:endParaRPr kumimoji="0" lang="es-us" sz="1467" b="1" i="0" u="none" strike="noStrike" kern="1200" cap="none" spc="0" normalizeH="0" baseline="3000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EFAD5-062D-4E39-8CF1-88B500D63123}"/>
              </a:ext>
            </a:extLst>
          </p:cNvPr>
          <p:cNvGrpSpPr/>
          <p:nvPr/>
        </p:nvGrpSpPr>
        <p:grpSpPr>
          <a:xfrm>
            <a:off x="2300141" y="2776030"/>
            <a:ext cx="6877242" cy="3754449"/>
            <a:chOff x="1504412" y="1651755"/>
            <a:chExt cx="5493921" cy="3041379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2D5965B7-2A3A-48B6-A490-2BD76E0A14F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04434034"/>
                </p:ext>
              </p:extLst>
            </p:nvPr>
          </p:nvGraphicFramePr>
          <p:xfrm>
            <a:off x="2017014" y="1651755"/>
            <a:ext cx="4981319" cy="30413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6F1470-3369-4479-B374-C437B7A3D176}"/>
                </a:ext>
              </a:extLst>
            </p:cNvPr>
            <p:cNvSpPr/>
            <p:nvPr/>
          </p:nvSpPr>
          <p:spPr>
            <a:xfrm>
              <a:off x="1504412" y="2839317"/>
              <a:ext cx="1375216" cy="1005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s" sz="3733" b="1" i="0" u="none" strike="noStrike" kern="1200" cap="none" spc="0" normalizeH="0" baseline="0" dirty="0">
                  <a:ln>
                    <a:noFill/>
                  </a:ln>
                  <a:solidFill>
                    <a:srgbClr val="EE46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71%</a:t>
              </a:r>
              <a:r>
                <a:rPr kumimoji="0" lang="es-us" sz="2400" b="1" i="0" u="none" strike="noStrike" kern="1200" cap="none" spc="0" normalizeH="0" baseline="0" dirty="0">
                  <a:ln>
                    <a:noFill/>
                  </a:ln>
                  <a:solidFill>
                    <a:srgbClr val="EE46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s-us" sz="1867" b="0" i="0" u="none" strike="noStrike" kern="1200" cap="none" spc="0" normalizeH="0" baseline="0" dirty="0" err="1">
                  <a:ln>
                    <a:noFill/>
                  </a:ln>
                  <a:solidFill>
                    <a:srgbClr val="1F324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occurri</a:t>
              </a:r>
              <a:r>
                <a:rPr kumimoji="0" lang="es-US" sz="1867" b="0" i="0" u="none" strike="noStrike" kern="1200" cap="none" spc="0" normalizeH="0" baseline="0" dirty="0" err="1">
                  <a:ln>
                    <a:noFill/>
                  </a:ln>
                  <a:solidFill>
                    <a:srgbClr val="1F324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ó</a:t>
              </a:r>
              <a:r>
                <a:rPr kumimoji="0" lang="es-us" sz="1867" b="0" i="0" u="none" strike="noStrike" kern="1200" cap="none" spc="0" normalizeH="0" baseline="0" dirty="0">
                  <a:ln>
                    <a:noFill/>
                  </a:ln>
                  <a:solidFill>
                    <a:srgbClr val="1F324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en el deducible</a:t>
              </a: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233A6A90-5011-4324-B439-09E27611CB5D}"/>
                </a:ext>
              </a:extLst>
            </p:cNvPr>
            <p:cNvSpPr/>
            <p:nvPr/>
          </p:nvSpPr>
          <p:spPr>
            <a:xfrm>
              <a:off x="3097594" y="1877297"/>
              <a:ext cx="2773597" cy="2764445"/>
            </a:xfrm>
            <a:prstGeom prst="blockArc">
              <a:avLst>
                <a:gd name="adj1" fmla="val 3103417"/>
                <a:gd name="adj2" fmla="val 18576102"/>
                <a:gd name="adj3" fmla="val 359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s" sz="2400" b="0" i="0" u="none" strike="noStrike" kern="1200" cap="none" spc="0" normalizeH="0" baseline="0" noProof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58E317F-9B2B-4950-809D-9D672A0E6BAA}"/>
                </a:ext>
              </a:extLst>
            </p:cNvPr>
            <p:cNvSpPr/>
            <p:nvPr/>
          </p:nvSpPr>
          <p:spPr>
            <a:xfrm rot="16200000">
              <a:off x="2703134" y="3122358"/>
              <a:ext cx="609397" cy="27432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C4ACC8B-7850-4761-9784-585ECA02DF75}"/>
              </a:ext>
            </a:extLst>
          </p:cNvPr>
          <p:cNvSpPr/>
          <p:nvPr/>
        </p:nvSpPr>
        <p:spPr>
          <a:xfrm>
            <a:off x="8252821" y="3647938"/>
            <a:ext cx="340854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Los pacientes con diabetes que cumplieron con su deducible gastaron un promedio de $1,475 de su bolsillo</a:t>
            </a:r>
            <a:r>
              <a:rPr kumimoji="0" lang="es-US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us" sz="1600" b="0" i="0" u="none" strike="noStrike" kern="1200" cap="none" spc="0" normalizeH="0" baseline="0" dirty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2018-$717 en insulina y $758 en medicamentos sin insulina.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78DF17-8357-4EBB-97D2-AF87D23B9438}"/>
              </a:ext>
            </a:extLst>
          </p:cNvPr>
          <p:cNvSpPr txBox="1"/>
          <p:nvPr/>
        </p:nvSpPr>
        <p:spPr>
          <a:xfrm>
            <a:off x="9287522" y="169702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Medicamentos Recetados: El Contexto de los Costos de la Insulina www.phrma.org/insulin</a:t>
            </a:r>
          </a:p>
        </p:txBody>
      </p:sp>
    </p:spTree>
    <p:extLst>
      <p:ext uri="{BB962C8B-B14F-4D97-AF65-F5344CB8AC3E}">
        <p14:creationId xmlns:p14="http://schemas.microsoft.com/office/powerpoint/2010/main" val="401202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9C759F4-6821-4163-9F74-A89B0557024A}"/>
              </a:ext>
            </a:extLst>
          </p:cNvPr>
          <p:cNvSpPr/>
          <p:nvPr/>
        </p:nvSpPr>
        <p:spPr>
          <a:xfrm>
            <a:off x="0" y="2949979"/>
            <a:ext cx="4837203" cy="3601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E90F0C-1939-4A40-9E5D-EAA870ACA1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1834" y="2026650"/>
            <a:ext cx="11457963" cy="707346"/>
          </a:xfrm>
          <a:noFill/>
        </p:spPr>
        <p:txBody>
          <a:bodyPr anchor="ctr"/>
          <a:lstStyle/>
          <a:p>
            <a:pPr algn="ctr" rtl="0">
              <a:lnSpc>
                <a:spcPct val="100000"/>
              </a:lnSpc>
            </a:pPr>
            <a:r>
              <a:rPr lang="es-us" sz="1800" b="0" i="0" u="none" baseline="0"/>
              <a:t>El sistema actual puede liderar planes de salud y PBMs para dar preferencia a los medicamentos con precios de lista altos y grandes descuentos. Como resultado, los pagadores han tardado en incluir genéricos de insulina autorizados a bajo costo en los listados de medicamentos.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56664-57EB-4876-A038-5E544A98512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7161" y="3769086"/>
            <a:ext cx="3499371" cy="1658096"/>
          </a:xfrm>
        </p:spPr>
        <p:txBody>
          <a:bodyPr/>
          <a:lstStyle/>
          <a:p>
            <a:pPr marL="0" indent="0" algn="ctr" rtl="0">
              <a:buNone/>
            </a:pPr>
            <a:r>
              <a:rPr lang="es-us" sz="2000" b="0" i="0" u="none" baseline="0" dirty="0">
                <a:solidFill>
                  <a:schemeClr val="tx1"/>
                </a:solidFill>
              </a:rPr>
              <a:t>Express Scripts, uno de los </a:t>
            </a:r>
            <a:r>
              <a:rPr lang="es-us" sz="2000" b="0" i="0" u="none" baseline="0" dirty="0" err="1">
                <a:solidFill>
                  <a:schemeClr val="tx1"/>
                </a:solidFill>
              </a:rPr>
              <a:t>PBMs</a:t>
            </a:r>
            <a:r>
              <a:rPr lang="es-us" sz="2000" b="0" i="0" u="none" baseline="0" dirty="0">
                <a:solidFill>
                  <a:schemeClr val="tx1"/>
                </a:solidFill>
              </a:rPr>
              <a:t> más grandes del país, obstaculiza la cobertura para una insulina genérica autorizada de menor costo.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2F73E-E82D-442D-B610-3CB73D28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94657"/>
            <a:ext cx="12123554" cy="730837"/>
          </a:xfrm>
        </p:spPr>
        <p:txBody>
          <a:bodyPr/>
          <a:lstStyle/>
          <a:p>
            <a:pPr algn="ctr" rtl="0"/>
            <a:r>
              <a:rPr lang="es-us" b="0" i="0" u="none" baseline="0">
                <a:solidFill>
                  <a:srgbClr val="002060"/>
                </a:solidFill>
              </a:rPr>
              <a:t>Pagadores Han Tardado en Incluir</a:t>
            </a:r>
            <a:r>
              <a:rPr lang="es-us">
                <a:solidFill>
                  <a:srgbClr val="002060"/>
                </a:solidFill>
              </a:rPr>
              <a:t/>
            </a:r>
            <a:br>
              <a:rPr lang="es-us">
                <a:solidFill>
                  <a:srgbClr val="002060"/>
                </a:solidFill>
              </a:rPr>
            </a:br>
            <a:r>
              <a:rPr lang="es-us" b="0" i="0" u="none" baseline="0">
                <a:solidFill>
                  <a:srgbClr val="002060"/>
                </a:solidFill>
              </a:rPr>
              <a:t>Genéricos de Insulina en los Listados de Medicamentos.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38931E-B82E-4C7B-A4AF-1A3B455DB288}"/>
              </a:ext>
            </a:extLst>
          </p:cNvPr>
          <p:cNvSpPr txBox="1"/>
          <p:nvPr/>
        </p:nvSpPr>
        <p:spPr>
          <a:xfrm>
            <a:off x="5510457" y="3052511"/>
            <a:ext cx="66815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0" i="0" u="none" strike="noStrike" kern="1200" cap="none" spc="0" normalizeH="0" baseline="0" dirty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Solamente </a:t>
            </a:r>
            <a:r>
              <a:rPr kumimoji="0" lang="es-us" sz="2400" b="1" i="0" u="none" strike="noStrike" kern="1200" cap="none" spc="0" normalizeH="0" baseline="0" dirty="0">
                <a:ln>
                  <a:noFill/>
                </a:ln>
                <a:solidFill>
                  <a:srgbClr val="2A88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de 4 </a:t>
            </a:r>
            <a:r>
              <a:rPr kumimoji="0" lang="es-us" sz="20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Beneficiarios de Medicare</a:t>
            </a:r>
            <a:r>
              <a:rPr kumimoji="0" lang="es-us" sz="2000" b="0" i="0" u="none" strike="noStrike" kern="120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2000" b="0" i="0" u="none" strike="noStrike" kern="1200" cap="none" spc="0" normalizeH="0" baseline="0" dirty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 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2000" b="0" i="0" u="none" strike="noStrike" kern="1200" cap="none" spc="0" normalizeH="0" baseline="0" noProof="0" dirty="0">
              <a:ln>
                <a:noFill/>
              </a:ln>
              <a:solidFill>
                <a:srgbClr val="1F3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2000" b="0" i="0" u="none" strike="noStrike" kern="1200" cap="none" spc="0" normalizeH="0" baseline="0" noProof="0" dirty="0">
              <a:ln>
                <a:noFill/>
              </a:ln>
              <a:solidFill>
                <a:srgbClr val="1F3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2400" b="0" i="0" u="none" strike="noStrike" kern="1200" cap="none" spc="0" normalizeH="0" baseline="0" noProof="0" dirty="0">
              <a:ln>
                <a:noFill/>
              </a:ln>
              <a:solidFill>
                <a:srgbClr val="1F3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2000" b="0" i="0" u="none" baseline="0" dirty="0">
                <a:solidFill>
                  <a:srgbClr val="1F3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s-us" sz="2000" b="0" i="0" u="none" strike="noStrike" kern="1200" cap="none" spc="0" normalizeH="0" baseline="0" dirty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2400" b="1" i="0" u="none" strike="noStrike" kern="1200" cap="none" spc="0" normalizeH="0" baseline="0" dirty="0">
                <a:ln>
                  <a:noFill/>
                </a:ln>
                <a:solidFill>
                  <a:srgbClr val="2A88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de 5 </a:t>
            </a:r>
            <a:r>
              <a:rPr kumimoji="0" lang="es-us" sz="2000" b="0" i="0" u="none" strike="noStrike" kern="1200" cap="none" spc="0" normalizeH="0" baseline="0" dirty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pacientes inscritos en seguros comerciales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2000" b="0" i="0" u="none" strike="noStrike" kern="1200" cap="none" spc="0" normalizeH="0" baseline="0" noProof="0" dirty="0">
              <a:ln>
                <a:noFill/>
              </a:ln>
              <a:solidFill>
                <a:srgbClr val="1F3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2000" b="0" i="0" u="none" strike="noStrike" kern="1200" cap="none" spc="0" normalizeH="0" baseline="0" noProof="0" dirty="0">
              <a:ln>
                <a:noFill/>
              </a:ln>
              <a:solidFill>
                <a:srgbClr val="1F3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2400" b="0" i="0" u="none" strike="noStrike" kern="1200" cap="none" spc="0" normalizeH="0" baseline="0" noProof="0" dirty="0">
              <a:ln>
                <a:noFill/>
              </a:ln>
              <a:solidFill>
                <a:srgbClr val="1F3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0" i="0" u="none" strike="noStrike" kern="1200" cap="none" spc="0" normalizeH="0" baseline="0" dirty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tienen acceso a insulina genérica autorizada a un precio inferior mediante un seguro.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FA47AC-3FA0-4358-9B8D-B8B8F577A1FC}"/>
              </a:ext>
            </a:extLst>
          </p:cNvPr>
          <p:cNvSpPr txBox="1"/>
          <p:nvPr/>
        </p:nvSpPr>
        <p:spPr>
          <a:xfrm>
            <a:off x="-10161" y="6561775"/>
            <a:ext cx="11457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kumimoji="0" lang="es-us" sz="7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RECURSO</a:t>
            </a:r>
            <a:r>
              <a:rPr lang="es-us" sz="7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us" sz="7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HHS, OIG “Fraud and Abuse; Removal of Safe Harbor Protection for Rebates Involving Prescription Pharmaceuticals and Creation of New Safe Harbor Protection for Certain Point-of-Sale Reductions in Price on Prescription Pharmaceuticals and Certain Pharmacy Benefit Manager Service Fees.” 83 Fed. Reg. 2340 (Feb. 6, 2019).; Fein, A. “</a:t>
            </a:r>
            <a:r>
              <a:rPr lang="es-us" sz="700" b="0" i="0" u="none" baseline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World Without Rebates: Predictions for How the Channel Will Evolve and Why Drug Prices Will Go Down</a:t>
            </a:r>
            <a:r>
              <a:rPr lang="es-us" sz="7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,” March 20, 2019.; </a:t>
            </a:r>
            <a:r>
              <a:rPr kumimoji="0" lang="es-us" sz="7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Politico, Oct </a:t>
            </a:r>
            <a:r>
              <a:rPr lang="es-us" sz="7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2019. </a:t>
            </a:r>
            <a:r>
              <a:rPr lang="es-us" sz="700" b="0" i="0" u="none" baseline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Asuntos de acceso, la escasez de medicamentos dicta lo que la farmacia llenara en el tercer trimestre</a:t>
            </a:r>
            <a:r>
              <a:rPr lang="es-us" sz="7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Graphic 14" descr="Man">
            <a:extLst>
              <a:ext uri="{FF2B5EF4-FFF2-40B4-BE49-F238E27FC236}">
                <a16:creationId xmlns:a16="http://schemas.microsoft.com/office/drawing/2014/main" id="{D8939D3F-1F3D-4577-8DF6-1769144F00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11354" y="3584714"/>
            <a:ext cx="794552" cy="794552"/>
          </a:xfrm>
          <a:prstGeom prst="rect">
            <a:avLst/>
          </a:prstGeom>
        </p:spPr>
      </p:pic>
      <p:pic>
        <p:nvPicPr>
          <p:cNvPr id="16" name="Graphic 15" descr="Man">
            <a:extLst>
              <a:ext uri="{FF2B5EF4-FFF2-40B4-BE49-F238E27FC236}">
                <a16:creationId xmlns:a16="http://schemas.microsoft.com/office/drawing/2014/main" id="{B2DC3DC3-7DD1-4544-B649-3AB138F12F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566134" y="3584714"/>
            <a:ext cx="794552" cy="794552"/>
          </a:xfrm>
          <a:prstGeom prst="rect">
            <a:avLst/>
          </a:prstGeom>
        </p:spPr>
      </p:pic>
      <p:pic>
        <p:nvPicPr>
          <p:cNvPr id="17" name="Graphic 16" descr="Man">
            <a:extLst>
              <a:ext uri="{FF2B5EF4-FFF2-40B4-BE49-F238E27FC236}">
                <a16:creationId xmlns:a16="http://schemas.microsoft.com/office/drawing/2014/main" id="{4A467396-7184-4AE0-AD31-5DC14E4A61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738744" y="3584714"/>
            <a:ext cx="794552" cy="794552"/>
          </a:xfrm>
          <a:prstGeom prst="rect">
            <a:avLst/>
          </a:prstGeom>
        </p:spPr>
      </p:pic>
      <p:pic>
        <p:nvPicPr>
          <p:cNvPr id="18" name="Graphic 17" descr="Man">
            <a:extLst>
              <a:ext uri="{FF2B5EF4-FFF2-40B4-BE49-F238E27FC236}">
                <a16:creationId xmlns:a16="http://schemas.microsoft.com/office/drawing/2014/main" id="{E6796AFF-31EF-4B7B-9C5F-AA18FE0E54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393524" y="3584714"/>
            <a:ext cx="794552" cy="794552"/>
          </a:xfrm>
          <a:prstGeom prst="rect">
            <a:avLst/>
          </a:prstGeom>
        </p:spPr>
      </p:pic>
      <p:pic>
        <p:nvPicPr>
          <p:cNvPr id="19" name="Graphic 18" descr="Man">
            <a:extLst>
              <a:ext uri="{FF2B5EF4-FFF2-40B4-BE49-F238E27FC236}">
                <a16:creationId xmlns:a16="http://schemas.microsoft.com/office/drawing/2014/main" id="{40C0F3A5-C963-49E6-9A77-BD72D2E81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80752" y="4827378"/>
            <a:ext cx="795528" cy="795528"/>
          </a:xfrm>
          <a:prstGeom prst="rect">
            <a:avLst/>
          </a:prstGeom>
        </p:spPr>
      </p:pic>
      <p:pic>
        <p:nvPicPr>
          <p:cNvPr id="20" name="Graphic 19" descr="Man">
            <a:extLst>
              <a:ext uri="{FF2B5EF4-FFF2-40B4-BE49-F238E27FC236}">
                <a16:creationId xmlns:a16="http://schemas.microsoft.com/office/drawing/2014/main" id="{519B7C6B-6379-4079-96BD-85F72711B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135532" y="4827378"/>
            <a:ext cx="795528" cy="795528"/>
          </a:xfrm>
          <a:prstGeom prst="rect">
            <a:avLst/>
          </a:prstGeom>
        </p:spPr>
      </p:pic>
      <p:pic>
        <p:nvPicPr>
          <p:cNvPr id="21" name="Graphic 20" descr="Man">
            <a:extLst>
              <a:ext uri="{FF2B5EF4-FFF2-40B4-BE49-F238E27FC236}">
                <a16:creationId xmlns:a16="http://schemas.microsoft.com/office/drawing/2014/main" id="{67D587B0-2522-446A-88D5-2BEE29E836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308142" y="4827378"/>
            <a:ext cx="795528" cy="795528"/>
          </a:xfrm>
          <a:prstGeom prst="rect">
            <a:avLst/>
          </a:prstGeom>
        </p:spPr>
      </p:pic>
      <p:pic>
        <p:nvPicPr>
          <p:cNvPr id="22" name="Graphic 21" descr="Man">
            <a:extLst>
              <a:ext uri="{FF2B5EF4-FFF2-40B4-BE49-F238E27FC236}">
                <a16:creationId xmlns:a16="http://schemas.microsoft.com/office/drawing/2014/main" id="{4A2235EA-83C1-44AD-8743-F77CC795E0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962922" y="4827378"/>
            <a:ext cx="795528" cy="795528"/>
          </a:xfrm>
          <a:prstGeom prst="rect">
            <a:avLst/>
          </a:prstGeom>
        </p:spPr>
      </p:pic>
      <p:pic>
        <p:nvPicPr>
          <p:cNvPr id="23" name="Graphic 22" descr="Man">
            <a:extLst>
              <a:ext uri="{FF2B5EF4-FFF2-40B4-BE49-F238E27FC236}">
                <a16:creationId xmlns:a16="http://schemas.microsoft.com/office/drawing/2014/main" id="{1DCC20A6-2588-45FC-9E04-55C80C3575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790312" y="4827378"/>
            <a:ext cx="795528" cy="7955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45404E2-0DE3-4F09-8DF1-FDCB22EF87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753462">
            <a:off x="266626" y="4930765"/>
            <a:ext cx="1150593" cy="104666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3EC603-5DEE-4B89-A898-E68FB11B4A06}"/>
              </a:ext>
            </a:extLst>
          </p:cNvPr>
          <p:cNvCxnSpPr>
            <a:cxnSpLocks/>
          </p:cNvCxnSpPr>
          <p:nvPr/>
        </p:nvCxnSpPr>
        <p:spPr>
          <a:xfrm>
            <a:off x="930275" y="5454100"/>
            <a:ext cx="31441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FB788D-0FAF-4365-A634-F0E6A0500C99}"/>
              </a:ext>
            </a:extLst>
          </p:cNvPr>
          <p:cNvCxnSpPr>
            <a:cxnSpLocks/>
          </p:cNvCxnSpPr>
          <p:nvPr/>
        </p:nvCxnSpPr>
        <p:spPr>
          <a:xfrm>
            <a:off x="778422" y="3693726"/>
            <a:ext cx="32959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813C1-C927-48A3-B520-C4E1D879B2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F892358-1917-374C-BBB0-629E11930441}" type="slidenum">
              <a:rPr/>
              <a:pPr/>
              <a:t>12</a:t>
            </a:fld>
            <a:endParaRPr lang="es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8D0ED5-5626-4658-A91F-FAEF79061DF8}"/>
              </a:ext>
            </a:extLst>
          </p:cNvPr>
          <p:cNvSpPr txBox="1"/>
          <p:nvPr/>
        </p:nvSpPr>
        <p:spPr>
          <a:xfrm>
            <a:off x="9287522" y="169702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Medicamentos Recetados: El Contexto de los Costos de la Insulina www.phrma.org/insulin</a:t>
            </a:r>
          </a:p>
        </p:txBody>
      </p:sp>
    </p:spTree>
    <p:extLst>
      <p:ext uri="{BB962C8B-B14F-4D97-AF65-F5344CB8AC3E}">
        <p14:creationId xmlns:p14="http://schemas.microsoft.com/office/powerpoint/2010/main" val="160261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7B2D97-CA0B-4637-B8BC-91DD6EFE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</p:spPr>
        <p:txBody>
          <a:bodyPr/>
          <a:lstStyle/>
          <a:p>
            <a:pPr rtl="0"/>
            <a:r>
              <a:rPr lang="es-us" sz="3200" b="0" i="0" u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Programas de Asistencia para Compartir Costos se Han Convertido en un Salvavidas Crucial para Muchos Pacientes con Diabetes</a:t>
            </a:r>
            <a:endParaRPr lang="es-us" sz="3200" b="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ADB05-66B5-429B-8924-539F3B50E0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400" y="1785029"/>
            <a:ext cx="11091863" cy="707346"/>
          </a:xfrm>
        </p:spPr>
        <p:txBody>
          <a:bodyPr/>
          <a:lstStyle/>
          <a:p>
            <a:pPr algn="l" rtl="0"/>
            <a:r>
              <a:rPr lang="es-us" sz="1800" b="0" i="0" u="none" baseline="0"/>
              <a:t>Muchas empresas han tomado medidas adicionales para ampliar sus programas de asistencia al paciente para ayudar a asegurar que los pacientes puedan acceder a la insulina durante la pandemia COVID-19.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BF24561-1192-4142-A0E6-E73442820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915204"/>
              </p:ext>
            </p:extLst>
          </p:nvPr>
        </p:nvGraphicFramePr>
        <p:xfrm>
          <a:off x="660400" y="2781300"/>
          <a:ext cx="84963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4E78730-89FD-4F15-B745-86D3930B8459}"/>
              </a:ext>
            </a:extLst>
          </p:cNvPr>
          <p:cNvSpPr/>
          <p:nvPr/>
        </p:nvSpPr>
        <p:spPr>
          <a:xfrm>
            <a:off x="9377362" y="3561645"/>
            <a:ext cx="2656593" cy="19039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 rtl="0"/>
            <a:r>
              <a:rPr lang="es-us" sz="1600" b="0" i="0" u="none" baseline="0"/>
              <a:t>En el 2019, mas de </a:t>
            </a:r>
          </a:p>
          <a:p>
            <a:pPr algn="ctr" rtl="0"/>
            <a:r>
              <a:rPr lang="es-us" sz="2000" b="1" i="0" u="none" baseline="0"/>
              <a:t>y 1 de 4 pacientes </a:t>
            </a:r>
          </a:p>
          <a:p>
            <a:pPr algn="ctr" rtl="0"/>
            <a:r>
              <a:rPr lang="es-us" sz="1600" b="0" i="0" u="none" baseline="0"/>
              <a:t>tomando medicamentos de marca para la diabetes, utilizó la asistencia para compartir los costos para ayudarles a pagar sus medicamentos.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9EDA59-1476-49BC-B927-52F066A88A73}"/>
              </a:ext>
            </a:extLst>
          </p:cNvPr>
          <p:cNvSpPr/>
          <p:nvPr/>
        </p:nvSpPr>
        <p:spPr>
          <a:xfrm>
            <a:off x="0" y="6594440"/>
            <a:ext cx="98764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>
              <a:defRPr/>
            </a:pPr>
            <a:r>
              <a:rPr lang="es-us" sz="800" b="0" i="0" u="none" baseline="0">
                <a:solidFill>
                  <a:srgbClr val="1F324A"/>
                </a:solidFill>
                <a:latin typeface="+mj-lt"/>
              </a:rPr>
              <a:t>RECURSO: </a:t>
            </a:r>
            <a:r>
              <a:rPr lang="es-us" sz="800" b="0" i="0" u="none" baseline="0"/>
              <a:t>BioSpace, “</a:t>
            </a:r>
            <a:r>
              <a:rPr lang="es-us" sz="800" b="0" i="0" u="none" baseline="0">
                <a:hlinkClick r:id="rId4"/>
              </a:rPr>
              <a:t>Insulin Makers Eli Lilly, Novo Nordisk and Sanofi Provide Low-Cost Options for Patients During COVID-19 Outbreak</a:t>
            </a:r>
            <a:r>
              <a:rPr lang="es-us" sz="800" b="0" i="0" u="none" baseline="0"/>
              <a:t>” abril 2020. IQVIA,Análisis de Market Access Strategy Consulting de Estados Unidos. 2020.</a:t>
            </a:r>
            <a:endParaRPr lang="es-us" sz="800" dirty="0">
              <a:solidFill>
                <a:srgbClr val="1F324A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A59832-4AFE-4971-95BC-6839B555C5AB}"/>
              </a:ext>
            </a:extLst>
          </p:cNvPr>
          <p:cNvSpPr/>
          <p:nvPr/>
        </p:nvSpPr>
        <p:spPr>
          <a:xfrm>
            <a:off x="408791" y="2898919"/>
            <a:ext cx="8704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us" b="0" i="0" u="none" baseline="0"/>
              <a:t>Proporción de Pacientes que Toman Medicamentos de Marca para la Diabetes que Usan Una o Más Formas de Asistencia para Compartir Costos</a:t>
            </a:r>
            <a:endParaRPr lang="es-us" strike="sngStrik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6655C-A307-40B3-8EBC-1D2C2630C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644A89B-8B07-430E-8882-6E18EBAD95BD}" type="slidenum">
              <a:rPr/>
              <a:t>13</a:t>
            </a:fld>
            <a:endParaRPr lang="es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23EA4-BABD-48B4-BA73-F0D34748E9C6}"/>
              </a:ext>
            </a:extLst>
          </p:cNvPr>
          <p:cNvSpPr txBox="1"/>
          <p:nvPr/>
        </p:nvSpPr>
        <p:spPr>
          <a:xfrm>
            <a:off x="9287522" y="169702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Medicamentos Recetados: El Contexto de los Costos de la Insulina www.phrma.org/insulin</a:t>
            </a:r>
          </a:p>
        </p:txBody>
      </p:sp>
    </p:spTree>
    <p:extLst>
      <p:ext uri="{BB962C8B-B14F-4D97-AF65-F5344CB8AC3E}">
        <p14:creationId xmlns:p14="http://schemas.microsoft.com/office/powerpoint/2010/main" val="2482146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A7473E-6204-4752-9704-22C62108E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697474"/>
            <a:ext cx="11424621" cy="730837"/>
          </a:xfrm>
        </p:spPr>
        <p:txBody>
          <a:bodyPr/>
          <a:lstStyle/>
          <a:p>
            <a:pPr algn="ctr" rtl="0"/>
            <a:r>
              <a:rPr lang="es-us" sz="3200" b="0" i="0" u="none" baseline="0"/>
              <a:t>El Gasto de los Pacientes en Medicamentos de Marca para la Diabetes Habría Sido Dos Veces Más Alto Sin Asistencia para Compartir los Costos.</a:t>
            </a:r>
            <a:endParaRPr lang="es-us" sz="3200" b="0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35E247C-70F9-417A-9D3C-FF77CFB87E3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57453384"/>
              </p:ext>
            </p:extLst>
          </p:nvPr>
        </p:nvGraphicFramePr>
        <p:xfrm>
          <a:off x="5052210" y="3243572"/>
          <a:ext cx="6731000" cy="201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AA046E9-C720-4329-B600-516CD4FC2FB7}"/>
              </a:ext>
            </a:extLst>
          </p:cNvPr>
          <p:cNvSpPr txBox="1"/>
          <p:nvPr/>
        </p:nvSpPr>
        <p:spPr>
          <a:xfrm>
            <a:off x="8913140" y="4841887"/>
            <a:ext cx="180622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1100" b="0" i="0" u="none" baseline="0">
                <a:solidFill>
                  <a:srgbClr val="44546A"/>
                </a:solidFill>
                <a:latin typeface="+mj-lt"/>
              </a:rPr>
              <a:t>Economías Promedio de la Asistencia para la Participación en la Financiación de los Gastos</a:t>
            </a:r>
            <a:endParaRPr kumimoji="0" lang="es-us" sz="11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E9936F-9475-4045-B0F1-7ACDE8AF895D}"/>
              </a:ext>
            </a:extLst>
          </p:cNvPr>
          <p:cNvSpPr/>
          <p:nvPr/>
        </p:nvSpPr>
        <p:spPr>
          <a:xfrm>
            <a:off x="1" y="1842260"/>
            <a:ext cx="4621696" cy="47058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0" rIns="914400" anchor="ctr">
            <a:noAutofit/>
          </a:bodyPr>
          <a:lstStyle/>
          <a:p>
            <a:pPr algn="ctr" rtl="0"/>
            <a:r>
              <a:rPr lang="es-us" sz="1600" b="0" i="0" u="none" baseline="0"/>
              <a:t>Pacientes que</a:t>
            </a:r>
            <a:r>
              <a:rPr lang="es-us" sz="1600" b="0" i="0" u="none" baseline="0">
                <a:solidFill>
                  <a:srgbClr val="FF0000"/>
                </a:solidFill>
              </a:rPr>
              <a:t> </a:t>
            </a:r>
            <a:r>
              <a:rPr lang="es-us" sz="1600" b="0" i="0" u="none" baseline="0"/>
              <a:t>apenas comienzan el tratamiento con medicamentos de marca son casi </a:t>
            </a:r>
          </a:p>
          <a:p>
            <a:pPr algn="ctr" rtl="0"/>
            <a:r>
              <a:rPr lang="es-us" sz="6000" b="1" i="0" u="none" spc="50" baseline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3x</a:t>
            </a:r>
          </a:p>
          <a:p>
            <a:pPr algn="ctr" rtl="0"/>
            <a:r>
              <a:rPr lang="es-us" sz="1600" b="0" i="0" u="none" baseline="0"/>
              <a:t>mas propensos a abandonar sus medicamentos en la farmacia si no utilizaron ayudas de compartir costos.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6B0D82-2E20-464C-966D-229F4712C4B2}"/>
              </a:ext>
            </a:extLst>
          </p:cNvPr>
          <p:cNvSpPr/>
          <p:nvPr/>
        </p:nvSpPr>
        <p:spPr>
          <a:xfrm>
            <a:off x="5448733" y="2274373"/>
            <a:ext cx="5937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us" sz="1200" b="0" i="0" u="none" baseline="0"/>
              <a:t>Requisito Promedio de Participación en los Costos y Gasto Final Anual de Bolsillo para los Pacientes que Toman Medicamentos de Marca para la Diabetes que Usaron Asistencia de Participación en los Costos, 2019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4547BF-779A-4DAD-A0AB-4DDB73C1B1B2}"/>
              </a:ext>
            </a:extLst>
          </p:cNvPr>
          <p:cNvSpPr/>
          <p:nvPr/>
        </p:nvSpPr>
        <p:spPr>
          <a:xfrm>
            <a:off x="4623364" y="60765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rtl="0">
              <a:defRPr/>
            </a:pPr>
            <a:r>
              <a:rPr lang="es-us" sz="800" b="0" i="0" u="none" baseline="0">
                <a:solidFill>
                  <a:srgbClr val="2B3A42"/>
                </a:solidFill>
              </a:rPr>
              <a:t>NOTAS: </a:t>
            </a:r>
            <a:r>
              <a:rPr lang="es-us" sz="800" b="0" i="0" u="none" baseline="0">
                <a:solidFill>
                  <a:srgbClr val="1F324A"/>
                </a:solidFill>
                <a:cs typeface="Arial" panose="020B0604020202020204" pitchFamily="34" charset="0"/>
              </a:rPr>
              <a:t>Incluye gastos de bolsillo para medicamentos de condiciones especificas solamente</a:t>
            </a:r>
            <a:r>
              <a:rPr lang="es-us" sz="800" b="0" i="0" u="none" baseline="0">
                <a:solidFill>
                  <a:srgbClr val="2B3A42"/>
                </a:solidFill>
              </a:rPr>
              <a:t>. El requisito de compartir los costos de bolsillo </a:t>
            </a:r>
            <a:r>
              <a:rPr lang="es-us" sz="800" b="0" i="0" u="none" baseline="0"/>
              <a:t>mide la cantidad de planes</a:t>
            </a:r>
            <a:r>
              <a:rPr lang="es-us" sz="800" b="0" i="0" u="none" baseline="0">
                <a:solidFill>
                  <a:srgbClr val="2B3A42"/>
                </a:solidFill>
              </a:rPr>
              <a:t> medicos que los pacientes deben pagar. La diferencia entre </a:t>
            </a:r>
            <a:r>
              <a:rPr lang="es-us" sz="800" b="0" i="0" u="none" baseline="0"/>
              <a:t>el requisito de participación en la financiación de los gastos</a:t>
            </a:r>
            <a:r>
              <a:rPr lang="es-us" sz="800" b="0" i="0" u="none" baseline="0">
                <a:solidFill>
                  <a:srgbClr val="2B3A42"/>
                </a:solidFill>
              </a:rPr>
              <a:t> y el gasto efectivo final representa las economías derivadas de la utilización de la asistencia para la participación en la financiación de los gastos.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DCC54F-B4D0-4216-8CC1-622C90EEF38F}"/>
              </a:ext>
            </a:extLst>
          </p:cNvPr>
          <p:cNvCxnSpPr/>
          <p:nvPr/>
        </p:nvCxnSpPr>
        <p:spPr>
          <a:xfrm>
            <a:off x="-9938" y="1842260"/>
            <a:ext cx="12191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1DAF4B-2C7A-40B8-AE03-B7266688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644A89B-8B07-430E-8882-6E18EBAD95BD}" type="slidenum">
              <a:rPr/>
              <a:t>14</a:t>
            </a:fld>
            <a:endParaRPr lang="es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EC7BC1-C165-4C92-90F5-9EEDA838F10F}"/>
              </a:ext>
            </a:extLst>
          </p:cNvPr>
          <p:cNvSpPr/>
          <p:nvPr/>
        </p:nvSpPr>
        <p:spPr>
          <a:xfrm>
            <a:off x="5310" y="6621971"/>
            <a:ext cx="59234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us" sz="800" b="0" i="0" u="none" baseline="0">
                <a:solidFill>
                  <a:srgbClr val="1F3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RECURSOS: IQVIA, Patient Affordability, Part 2, 2018.; IQVIA </a:t>
            </a:r>
            <a:r>
              <a:rPr lang="es-us" sz="800" b="0" i="0" u="none" baseline="0">
                <a:solidFill>
                  <a:srgbClr val="1F324A"/>
                </a:solidFill>
              </a:rPr>
              <a:t>U.S. Market Access Strategy and Consulting analysis, July 2020.</a:t>
            </a:r>
            <a:endParaRPr lang="es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AF026-D9AD-4AC7-B637-225773685FC0}"/>
              </a:ext>
            </a:extLst>
          </p:cNvPr>
          <p:cNvSpPr txBox="1"/>
          <p:nvPr/>
        </p:nvSpPr>
        <p:spPr>
          <a:xfrm>
            <a:off x="9287522" y="169702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Medicamentos Recetados: El Contexto de los Costos de la Insulina www.phrma.org/insulin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51479-7CEF-4BEF-AD87-2A3ACF721605}"/>
              </a:ext>
            </a:extLst>
          </p:cNvPr>
          <p:cNvSpPr txBox="1"/>
          <p:nvPr/>
        </p:nvSpPr>
        <p:spPr>
          <a:xfrm>
            <a:off x="5206654" y="4396639"/>
            <a:ext cx="19425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/>
              <a:t>Gastos</a:t>
            </a:r>
            <a:r>
              <a:rPr lang="en-US" sz="1000" dirty="0"/>
              <a:t> de </a:t>
            </a:r>
            <a:r>
              <a:rPr lang="en-US" sz="1000" dirty="0" err="1"/>
              <a:t>bolsillo</a:t>
            </a:r>
            <a:r>
              <a:rPr lang="en-US" sz="1000" dirty="0"/>
              <a:t> finales </a:t>
            </a:r>
            <a:r>
              <a:rPr lang="en-US" sz="1000" dirty="0" err="1"/>
              <a:t>luego</a:t>
            </a:r>
            <a:r>
              <a:rPr lang="en-US" sz="1000" dirty="0"/>
              <a:t> de </a:t>
            </a:r>
            <a:r>
              <a:rPr lang="en-US" sz="1000" dirty="0" err="1"/>
              <a:t>asistencia</a:t>
            </a:r>
            <a:r>
              <a:rPr lang="en-US" sz="1000" dirty="0"/>
              <a:t> al </a:t>
            </a:r>
            <a:r>
              <a:rPr lang="en-US" sz="1000" dirty="0" err="1"/>
              <a:t>paciente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7DAA7-C2AD-4D33-B60C-BA8EB72208AE}"/>
              </a:ext>
            </a:extLst>
          </p:cNvPr>
          <p:cNvSpPr txBox="1"/>
          <p:nvPr/>
        </p:nvSpPr>
        <p:spPr>
          <a:xfrm>
            <a:off x="4922729" y="3578550"/>
            <a:ext cx="222647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/>
              <a:t>Costo</a:t>
            </a:r>
            <a:r>
              <a:rPr lang="en-US" sz="1050" dirty="0"/>
              <a:t> </a:t>
            </a:r>
            <a:r>
              <a:rPr lang="en-US" sz="1050" dirty="0" err="1"/>
              <a:t>Compartido</a:t>
            </a:r>
            <a:r>
              <a:rPr lang="en-US" sz="1050" dirty="0"/>
              <a:t> </a:t>
            </a:r>
            <a:r>
              <a:rPr lang="en-US" sz="1050" dirty="0" err="1"/>
              <a:t>Fijado</a:t>
            </a:r>
            <a:r>
              <a:rPr lang="en-US" sz="1050" dirty="0"/>
              <a:t> por Plan </a:t>
            </a:r>
            <a:r>
              <a:rPr lang="en-US" sz="1050" dirty="0" err="1"/>
              <a:t>Médico</a:t>
            </a:r>
            <a:endParaRPr 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63882F-DE55-4C95-90A3-8DCD77C8E9EE}"/>
              </a:ext>
            </a:extLst>
          </p:cNvPr>
          <p:cNvSpPr txBox="1"/>
          <p:nvPr/>
        </p:nvSpPr>
        <p:spPr>
          <a:xfrm>
            <a:off x="7903923" y="32435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00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AD4EAC-EFE2-6D44-A1B9-F0A2A54A10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 rtl="0"/>
            <a:r>
              <a:rPr lang="es-us" sz="2400" b="0" i="0" u="none" baseline="0"/>
              <a:t>Para un paciente típico de la Parte D con diabetes que toma cinco medicamentos, incluyendo insulina: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BD0A0-E34F-9C49-AEFD-CE44DBCF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s-us" b="0" i="0" u="none" baseline="0"/>
              <a:t>Compartir Reembolsos Negociados Reduciría</a:t>
            </a:r>
            <a:r>
              <a:rPr lang="es-us"/>
              <a:t/>
            </a:r>
            <a:br>
              <a:rPr lang="es-us"/>
            </a:br>
            <a:r>
              <a:rPr lang="es-us" b="0" i="0" u="none" baseline="0"/>
              <a:t>los Costos de Pacientes de la Parte D de Medicare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D1BB9-D34A-5F42-8DBE-4ACF9442520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904381" y="3664319"/>
            <a:ext cx="2557283" cy="2031053"/>
          </a:xfrm>
        </p:spPr>
        <p:txBody>
          <a:bodyPr/>
          <a:lstStyle/>
          <a:p>
            <a:pPr marL="0" indent="0" algn="l" rtl="0">
              <a:buNone/>
            </a:pPr>
            <a:r>
              <a:rPr lang="es-us" sz="2400" b="0" i="0" u="none" baseline="0" dirty="0"/>
              <a:t>Costos de bolsillo puede </a:t>
            </a:r>
            <a:r>
              <a:rPr lang="es-us" sz="2400" b="1" i="0" u="none" baseline="0" dirty="0">
                <a:solidFill>
                  <a:schemeClr val="accent2"/>
                </a:solidFill>
              </a:rPr>
              <a:t>disminuir casi $900</a:t>
            </a:r>
            <a:r>
              <a:rPr lang="es-US" sz="2400" b="1" i="0" u="none" baseline="0" dirty="0">
                <a:solidFill>
                  <a:schemeClr val="accent2"/>
                </a:solidFill>
              </a:rPr>
              <a:t> </a:t>
            </a:r>
            <a:r>
              <a:rPr lang="es-us" sz="2400" b="0" i="0" u="none" baseline="0" dirty="0"/>
              <a:t>al a</a:t>
            </a:r>
            <a:r>
              <a:rPr lang="es-US" sz="2400" b="0" i="0" u="none" baseline="0" dirty="0"/>
              <a:t>ñ</a:t>
            </a:r>
            <a:r>
              <a:rPr lang="es-us" sz="2400" b="0" i="0" u="none" baseline="0" dirty="0"/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E7E261-CB90-4544-8DD3-DF1A6C62DA7D}"/>
              </a:ext>
            </a:extLst>
          </p:cNvPr>
          <p:cNvSpPr txBox="1"/>
          <p:nvPr/>
        </p:nvSpPr>
        <p:spPr>
          <a:xfrm>
            <a:off x="136353" y="6540152"/>
            <a:ext cx="7357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sz="800" b="0" i="0" u="none" baseline="0">
                <a:latin typeface="Arial" charset="0"/>
                <a:ea typeface="Arial" charset="0"/>
                <a:cs typeface="Arial" charset="0"/>
              </a:rPr>
              <a:t>NOTA: Costo del plan incluye reclamaciones medicas y de farmacia</a:t>
            </a:r>
          </a:p>
          <a:p>
            <a:pPr algn="l" rtl="0"/>
            <a:r>
              <a:rPr lang="es-us" sz="800" b="0" i="0" u="none" baseline="0">
                <a:latin typeface="Arial" charset="0"/>
                <a:ea typeface="Arial" charset="0"/>
                <a:cs typeface="Arial" charset="0"/>
              </a:rPr>
              <a:t>RECURSOS: Avalere Analysis, 2019; OACT, Milliman and Wakely Analysis, February 2019.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4AE17E-9946-E143-9EA0-7DF6FC0E045D}"/>
              </a:ext>
            </a:extLst>
          </p:cNvPr>
          <p:cNvCxnSpPr/>
          <p:nvPr/>
        </p:nvCxnSpPr>
        <p:spPr>
          <a:xfrm>
            <a:off x="6179128" y="3313341"/>
            <a:ext cx="0" cy="253844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5E7CA2C-E60A-F242-A044-89E24757F180}"/>
              </a:ext>
            </a:extLst>
          </p:cNvPr>
          <p:cNvSpPr/>
          <p:nvPr/>
        </p:nvSpPr>
        <p:spPr>
          <a:xfrm>
            <a:off x="874813" y="3594878"/>
            <a:ext cx="1662545" cy="16625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52479032-66A9-3A4A-8816-AB6B65473062}"/>
              </a:ext>
            </a:extLst>
          </p:cNvPr>
          <p:cNvSpPr/>
          <p:nvPr/>
        </p:nvSpPr>
        <p:spPr>
          <a:xfrm>
            <a:off x="1478918" y="4483166"/>
            <a:ext cx="465639" cy="439056"/>
          </a:xfrm>
          <a:prstGeom prst="downArrow">
            <a:avLst/>
          </a:prstGeom>
          <a:gradFill>
            <a:gsLst>
              <a:gs pos="0">
                <a:schemeClr val="bg1"/>
              </a:gs>
              <a:gs pos="99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F13166E-4D32-F942-8BE8-F673045AE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10721" y="3973066"/>
            <a:ext cx="602033" cy="593092"/>
          </a:xfrm>
          <a:prstGeom prst="rect">
            <a:avLst/>
          </a:prstGeom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A0159DF-6889-C24D-A7A7-5B9B85109341}"/>
              </a:ext>
            </a:extLst>
          </p:cNvPr>
          <p:cNvSpPr txBox="1">
            <a:spLocks/>
          </p:cNvSpPr>
          <p:nvPr/>
        </p:nvSpPr>
        <p:spPr>
          <a:xfrm>
            <a:off x="8860013" y="3664319"/>
            <a:ext cx="2690301" cy="2031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292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73152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0584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2801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s-us" sz="2400" b="0" i="0" u="none" baseline="0"/>
              <a:t>Las primas podrían </a:t>
            </a:r>
            <a:r>
              <a:rPr lang="es-us" sz="2400" b="1" i="0" u="none" baseline="0">
                <a:solidFill>
                  <a:schemeClr val="accent2"/>
                </a:solidFill>
              </a:rPr>
              <a:t>aumentar de $3 a $6</a:t>
            </a:r>
            <a:r>
              <a:rPr lang="es-us" sz="2400" b="0" i="0" u="none" baseline="0"/>
              <a:t> al mes, tan poco como una moneda de diez centavos al día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131F5A0-D39A-DC43-A471-C63A2515506A}"/>
              </a:ext>
            </a:extLst>
          </p:cNvPr>
          <p:cNvSpPr/>
          <p:nvPr/>
        </p:nvSpPr>
        <p:spPr>
          <a:xfrm>
            <a:off x="6830445" y="3594878"/>
            <a:ext cx="1662545" cy="16625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us" dirty="0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16084C8E-8CB8-6E44-8DFC-B6056C87FFA2}"/>
              </a:ext>
            </a:extLst>
          </p:cNvPr>
          <p:cNvSpPr/>
          <p:nvPr/>
        </p:nvSpPr>
        <p:spPr>
          <a:xfrm rot="10800000">
            <a:off x="7421675" y="3853050"/>
            <a:ext cx="465639" cy="439056"/>
          </a:xfrm>
          <a:prstGeom prst="down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9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25D166E-AEF1-484C-B5B6-86BF28583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525" y="4080387"/>
            <a:ext cx="952522" cy="8752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ECD35A-2988-434C-862C-D55E21CC7E3E}"/>
              </a:ext>
            </a:extLst>
          </p:cNvPr>
          <p:cNvSpPr txBox="1"/>
          <p:nvPr/>
        </p:nvSpPr>
        <p:spPr>
          <a:xfrm>
            <a:off x="9287522" y="169702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Medicamentos Recetados: El Contexto de los Costos de la Insulina www.phrma.org/insulin</a:t>
            </a:r>
          </a:p>
        </p:txBody>
      </p:sp>
    </p:spTree>
    <p:extLst>
      <p:ext uri="{BB962C8B-B14F-4D97-AF65-F5344CB8AC3E}">
        <p14:creationId xmlns:p14="http://schemas.microsoft.com/office/powerpoint/2010/main" val="3999024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00EAE9-76E9-1A44-8E4A-6B430EA68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03" y="3770490"/>
            <a:ext cx="1228947" cy="11293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45C639-D239-46D6-8607-00040204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s-us" b="0" i="0" u="none" baseline="0" dirty="0"/>
              <a:t>Compartir Reembolsos Negociados </a:t>
            </a:r>
            <a:r>
              <a:rPr lang="es-us" b="0" i="0" u="none" baseline="0" dirty="0">
                <a:solidFill>
                  <a:srgbClr val="002060"/>
                </a:solidFill>
              </a:rPr>
              <a:t>Podría Reducir los Costos</a:t>
            </a:r>
            <a:r>
              <a:rPr lang="es-US" b="0" i="0" u="none" baseline="0" dirty="0">
                <a:solidFill>
                  <a:srgbClr val="002060"/>
                </a:solidFill>
              </a:rPr>
              <a:t> </a:t>
            </a:r>
            <a:r>
              <a:rPr lang="es-us" b="0" i="0" u="none" baseline="0" dirty="0">
                <a:solidFill>
                  <a:schemeClr val="tx1"/>
                </a:solidFill>
              </a:rPr>
              <a:t>de Bolsillo de Pacientes</a:t>
            </a:r>
            <a:r>
              <a:rPr lang="es-us" b="0" i="0" u="none" baseline="0" dirty="0">
                <a:solidFill>
                  <a:srgbClr val="FF0000"/>
                </a:solidFill>
              </a:rPr>
              <a:t> </a:t>
            </a:r>
            <a:r>
              <a:rPr lang="es-us" b="0" i="0" u="none" baseline="0" dirty="0"/>
              <a:t>con Seguro Comercial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617DF7-BA77-45A4-A8E0-75F5F1A27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410" y="1756683"/>
            <a:ext cx="5882895" cy="449263"/>
          </a:xfrm>
        </p:spPr>
        <p:txBody>
          <a:bodyPr/>
          <a:lstStyle/>
          <a:p>
            <a:pPr algn="ctr" rtl="0"/>
            <a:r>
              <a:rPr lang="es-us" sz="1600" b="1" i="0" u="none" baseline="0" dirty="0"/>
              <a:t>Ejemplo: Plan M</a:t>
            </a:r>
            <a:r>
              <a:rPr lang="es-US" sz="1600" b="1" i="0" u="none" baseline="0" dirty="0"/>
              <a:t>é</a:t>
            </a:r>
            <a:r>
              <a:rPr lang="es-us" sz="1600" b="1" i="0" u="none" baseline="0" dirty="0"/>
              <a:t>dico de Alto Deducible con un Copago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3495ED-C7F7-4E81-A413-67A1545BA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5570" y="1763940"/>
            <a:ext cx="6096430" cy="449263"/>
          </a:xfrm>
        </p:spPr>
        <p:txBody>
          <a:bodyPr/>
          <a:lstStyle/>
          <a:p>
            <a:pPr algn="ctr"/>
            <a:r>
              <a:rPr lang="es-us" sz="1600" b="1" i="0" u="none" baseline="0" dirty="0"/>
              <a:t>Ejemplo: Plan M</a:t>
            </a:r>
            <a:r>
              <a:rPr lang="es-US" sz="1600" dirty="0"/>
              <a:t>é</a:t>
            </a:r>
            <a:r>
              <a:rPr lang="es-us" sz="1600" b="1" i="0" u="none" baseline="0" dirty="0"/>
              <a:t>dico de Alto Deducible con un Coaseguro</a:t>
            </a: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517073A8-526E-4FF8-A5C1-DEA5A13DFAAB}"/>
              </a:ext>
            </a:extLst>
          </p:cNvPr>
          <p:cNvSpPr txBox="1">
            <a:spLocks/>
          </p:cNvSpPr>
          <p:nvPr/>
        </p:nvSpPr>
        <p:spPr>
          <a:xfrm>
            <a:off x="1717621" y="4280347"/>
            <a:ext cx="4381089" cy="8077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us" sz="2000" b="0" i="0" u="none" baseline="0" dirty="0">
                <a:solidFill>
                  <a:schemeClr val="tx1"/>
                </a:solidFill>
              </a:rPr>
              <a:t>Se ahorrar</a:t>
            </a:r>
            <a:r>
              <a:rPr lang="es-us" sz="2000" dirty="0">
                <a:solidFill>
                  <a:srgbClr val="002060"/>
                </a:solidFill>
              </a:rPr>
              <a:t>í</a:t>
            </a:r>
            <a:r>
              <a:rPr lang="es-us" sz="2000" b="0" i="0" u="none" baseline="0" dirty="0">
                <a:solidFill>
                  <a:schemeClr val="tx1"/>
                </a:solidFill>
              </a:rPr>
              <a:t>a $359 al </a:t>
            </a:r>
            <a:r>
              <a:rPr lang="es-us" sz="2000" dirty="0">
                <a:solidFill>
                  <a:schemeClr val="tx1"/>
                </a:solidFill>
              </a:rPr>
              <a:t>año</a:t>
            </a:r>
            <a:endParaRPr lang="es-us" sz="2000" b="0" i="0" u="none" baseline="0" dirty="0">
              <a:solidFill>
                <a:schemeClr val="tx1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1C694F4-FDA0-4999-8730-6FC35915F690}"/>
              </a:ext>
            </a:extLst>
          </p:cNvPr>
          <p:cNvSpPr txBox="1">
            <a:spLocks/>
          </p:cNvSpPr>
          <p:nvPr/>
        </p:nvSpPr>
        <p:spPr>
          <a:xfrm>
            <a:off x="1661062" y="5241598"/>
            <a:ext cx="3655225" cy="807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0292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73152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0584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2801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us" sz="2000" b="0" i="0" u="none" baseline="0" dirty="0">
                <a:solidFill>
                  <a:schemeClr val="tx1"/>
                </a:solidFill>
              </a:rPr>
              <a:t>Su prima aumentar</a:t>
            </a:r>
            <a:r>
              <a:rPr lang="es-us" sz="2000" dirty="0">
                <a:solidFill>
                  <a:srgbClr val="002060"/>
                </a:solidFill>
              </a:rPr>
              <a:t>í</a:t>
            </a:r>
            <a:r>
              <a:rPr lang="es-us" sz="2000" b="0" i="0" u="none" baseline="0" dirty="0">
                <a:solidFill>
                  <a:schemeClr val="tx1"/>
                </a:solidFill>
              </a:rPr>
              <a:t>a menos de 1%.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4F5E8966-4351-4CCB-8A2F-C90F8E9CBEFD}"/>
              </a:ext>
            </a:extLst>
          </p:cNvPr>
          <p:cNvSpPr txBox="1">
            <a:spLocks/>
          </p:cNvSpPr>
          <p:nvPr/>
        </p:nvSpPr>
        <p:spPr>
          <a:xfrm>
            <a:off x="1755331" y="2784431"/>
            <a:ext cx="3906784" cy="8077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/>
              <a:buNone/>
            </a:pPr>
            <a:r>
              <a:rPr lang="es-us" sz="2000" b="0" i="0" u="none" baseline="0" dirty="0">
                <a:solidFill>
                  <a:schemeClr val="tx1"/>
                </a:solidFill>
              </a:rPr>
              <a:t>Mary tiene diabetes y gasta $1,000 cada año en gastos médicos y de farmacia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F0E9FF-D01F-4FE8-9F26-3A62C4D9F4B2}"/>
              </a:ext>
            </a:extLst>
          </p:cNvPr>
          <p:cNvSpPr txBox="1"/>
          <p:nvPr/>
        </p:nvSpPr>
        <p:spPr>
          <a:xfrm>
            <a:off x="136353" y="6606709"/>
            <a:ext cx="4553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sz="800" b="0" i="0" u="none" baseline="0">
                <a:latin typeface="Arial" charset="0"/>
                <a:ea typeface="Arial" charset="0"/>
                <a:cs typeface="Arial" charset="0"/>
              </a:rPr>
              <a:t>RECURSO: Analisis Milliman, octubre 2017.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A4657E-1D3A-458B-B4EF-F35D9670490E}"/>
              </a:ext>
            </a:extLst>
          </p:cNvPr>
          <p:cNvSpPr txBox="1">
            <a:spLocks/>
          </p:cNvSpPr>
          <p:nvPr/>
        </p:nvSpPr>
        <p:spPr>
          <a:xfrm>
            <a:off x="6099142" y="2837691"/>
            <a:ext cx="6089717" cy="449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s-us" sz="1600" b="1" dirty="0">
              <a:solidFill>
                <a:schemeClr val="bg1"/>
              </a:solidFill>
            </a:endParaRPr>
          </a:p>
        </p:txBody>
      </p:sp>
      <p:sp>
        <p:nvSpPr>
          <p:cNvPr id="22" name="Content Placeholder 16">
            <a:extLst>
              <a:ext uri="{FF2B5EF4-FFF2-40B4-BE49-F238E27FC236}">
                <a16:creationId xmlns:a16="http://schemas.microsoft.com/office/drawing/2014/main" id="{CC159984-DB8D-4B1A-A1AA-11F27EC33F87}"/>
              </a:ext>
            </a:extLst>
          </p:cNvPr>
          <p:cNvSpPr txBox="1">
            <a:spLocks/>
          </p:cNvSpPr>
          <p:nvPr/>
        </p:nvSpPr>
        <p:spPr>
          <a:xfrm>
            <a:off x="7725079" y="4280347"/>
            <a:ext cx="3966310" cy="8077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us" sz="2000" b="0" i="0" u="none" baseline="0" dirty="0">
                <a:solidFill>
                  <a:schemeClr val="tx1"/>
                </a:solidFill>
              </a:rPr>
              <a:t>Se ahorrar</a:t>
            </a:r>
            <a:r>
              <a:rPr lang="es-us" sz="2000" dirty="0">
                <a:solidFill>
                  <a:srgbClr val="002060"/>
                </a:solidFill>
              </a:rPr>
              <a:t>í</a:t>
            </a:r>
            <a:r>
              <a:rPr lang="es-us" sz="2000" b="0" i="0" u="none" baseline="0" dirty="0">
                <a:solidFill>
                  <a:schemeClr val="tx1"/>
                </a:solidFill>
              </a:rPr>
              <a:t>a aproximadamente $800 al </a:t>
            </a:r>
            <a:r>
              <a:rPr lang="es-us" sz="2000" dirty="0">
                <a:solidFill>
                  <a:schemeClr val="tx1"/>
                </a:solidFill>
              </a:rPr>
              <a:t>año</a:t>
            </a:r>
            <a:endParaRPr lang="es-us" sz="2000" b="0" i="0" u="none" baseline="0" dirty="0">
              <a:solidFill>
                <a:schemeClr val="tx1"/>
              </a:solidFill>
            </a:endParaRPr>
          </a:p>
        </p:txBody>
      </p:sp>
      <p:sp>
        <p:nvSpPr>
          <p:cNvPr id="24" name="Content Placeholder 16">
            <a:extLst>
              <a:ext uri="{FF2B5EF4-FFF2-40B4-BE49-F238E27FC236}">
                <a16:creationId xmlns:a16="http://schemas.microsoft.com/office/drawing/2014/main" id="{DBDC6DB0-17DC-4CFD-936F-2D51A6A92F1E}"/>
              </a:ext>
            </a:extLst>
          </p:cNvPr>
          <p:cNvSpPr txBox="1">
            <a:spLocks/>
          </p:cNvSpPr>
          <p:nvPr/>
        </p:nvSpPr>
        <p:spPr>
          <a:xfrm>
            <a:off x="7724648" y="5241598"/>
            <a:ext cx="3655225" cy="807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0292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73152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0584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2801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us" sz="2000" b="0" i="0" u="none" baseline="0" dirty="0">
                <a:solidFill>
                  <a:schemeClr val="tx1"/>
                </a:solidFill>
              </a:rPr>
              <a:t>Su prima aumentar</a:t>
            </a:r>
            <a:r>
              <a:rPr lang="es-us" sz="2000" dirty="0">
                <a:solidFill>
                  <a:srgbClr val="002060"/>
                </a:solidFill>
              </a:rPr>
              <a:t>í</a:t>
            </a:r>
            <a:r>
              <a:rPr lang="es-us" sz="2000" b="0" i="0" u="none" baseline="0" dirty="0">
                <a:solidFill>
                  <a:schemeClr val="tx1"/>
                </a:solidFill>
              </a:rPr>
              <a:t>a menos de 1%.</a:t>
            </a:r>
          </a:p>
        </p:txBody>
      </p:sp>
      <p:sp>
        <p:nvSpPr>
          <p:cNvPr id="26" name="Content Placeholder 16">
            <a:extLst>
              <a:ext uri="{FF2B5EF4-FFF2-40B4-BE49-F238E27FC236}">
                <a16:creationId xmlns:a16="http://schemas.microsoft.com/office/drawing/2014/main" id="{F2018516-90BE-4EED-81FF-B19A94688BA2}"/>
              </a:ext>
            </a:extLst>
          </p:cNvPr>
          <p:cNvSpPr txBox="1">
            <a:spLocks/>
          </p:cNvSpPr>
          <p:nvPr/>
        </p:nvSpPr>
        <p:spPr>
          <a:xfrm>
            <a:off x="7725079" y="2784431"/>
            <a:ext cx="4142318" cy="8077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/>
              <a:buNone/>
            </a:pPr>
            <a:r>
              <a:rPr lang="es-us" sz="2000" b="0" i="0" u="none" baseline="0">
                <a:solidFill>
                  <a:schemeClr val="tx1"/>
                </a:solidFill>
              </a:rPr>
              <a:t>Kevin tiene diabetes y otras enfermedades y gasta $5,000 cada año en gastos médicos y de farmacia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C599B9-C34C-45C0-8C98-B846CBE01B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3560" y="3770490"/>
            <a:ext cx="1228947" cy="11179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EB69684-BAE0-4E4D-8100-96032972D3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2444" y="5000346"/>
            <a:ext cx="1318998" cy="11998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CB437-4D38-445D-815C-27B738A5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F892358-1917-374C-BBB0-629E11930441}" type="slidenum">
              <a:rPr/>
              <a:t>16</a:t>
            </a:fld>
            <a:endParaRPr lang="es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6D1318C-6F82-834A-A2F2-4A8E96B57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9541" y="2796273"/>
            <a:ext cx="539069" cy="86373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BF3B8BA-E132-D043-BB86-1D0EDB540A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662437" y="2796271"/>
            <a:ext cx="511191" cy="8637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CF2909-FDF7-8747-AD9E-1910332F4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487" y="5000346"/>
            <a:ext cx="1318998" cy="12120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7D4F153-399F-4F57-BF1A-2792B1D1FEA7}"/>
              </a:ext>
            </a:extLst>
          </p:cNvPr>
          <p:cNvSpPr txBox="1"/>
          <p:nvPr/>
        </p:nvSpPr>
        <p:spPr>
          <a:xfrm>
            <a:off x="9287522" y="169702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Medicamentos Recetados: El Contexto de los Costos de la Insulina www.phrma.org/insulin</a:t>
            </a:r>
          </a:p>
        </p:txBody>
      </p:sp>
    </p:spTree>
    <p:extLst>
      <p:ext uri="{BB962C8B-B14F-4D97-AF65-F5344CB8AC3E}">
        <p14:creationId xmlns:p14="http://schemas.microsoft.com/office/powerpoint/2010/main" val="1143108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F32B-FA85-2C44-8DDD-61AABBA8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s-us" b="0" i="0" u="none" baseline="0" dirty="0"/>
              <a:t>La Cobertura del Primer Dólar para la Insulina Podría Mejorar la Asequibilidad de los Pacientes con Diabetes en</a:t>
            </a:r>
            <a:r>
              <a:rPr lang="es-US" b="0" i="0" u="none" baseline="0" dirty="0"/>
              <a:t> </a:t>
            </a:r>
            <a:r>
              <a:rPr lang="es-us" b="0" i="0" u="none" baseline="0" dirty="0">
                <a:solidFill>
                  <a:schemeClr val="tx1"/>
                </a:solidFill>
              </a:rPr>
              <a:t>Planes </a:t>
            </a:r>
            <a:r>
              <a:rPr lang="es-US" b="0" i="0" u="none" baseline="0" dirty="0">
                <a:solidFill>
                  <a:schemeClr val="tx1"/>
                </a:solidFill>
              </a:rPr>
              <a:t>Médicos</a:t>
            </a:r>
            <a:r>
              <a:rPr lang="es-us" b="0" i="0" u="none" baseline="0" dirty="0">
                <a:solidFill>
                  <a:schemeClr val="tx1"/>
                </a:solidFill>
              </a:rPr>
              <a:t> de Alto Deducible</a:t>
            </a:r>
            <a:endParaRPr lang="es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DDDAF2-CC15-644B-9CE2-FB523DBB71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F892358-1917-374C-BBB0-629E11930441}" type="slidenum">
              <a:rPr/>
              <a:pPr/>
              <a:t>17</a:t>
            </a:fld>
            <a:endParaRPr lang="es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C5B9C-C155-2243-841E-BE18A99EC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 rtl="0"/>
            <a:r>
              <a:rPr lang="es-us" b="1" i="0" u="none" baseline="0" dirty="0">
                <a:solidFill>
                  <a:srgbClr val="002060"/>
                </a:solidFill>
              </a:rPr>
              <a:t>Los costos anuales de bolsillo podr</a:t>
            </a:r>
            <a:r>
              <a:rPr lang="es-US" b="1" i="0" u="none" baseline="0" dirty="0">
                <a:solidFill>
                  <a:srgbClr val="002060"/>
                </a:solidFill>
              </a:rPr>
              <a:t>í</a:t>
            </a:r>
            <a:r>
              <a:rPr lang="es-us" b="1" i="0" u="none" baseline="0" dirty="0">
                <a:solidFill>
                  <a:srgbClr val="002060"/>
                </a:solidFill>
              </a:rPr>
              <a:t>an ser: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6AA1B1-9B52-DD46-8BDF-BD20125201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 rtl="0"/>
            <a:r>
              <a:rPr lang="es-us" b="1" i="0" u="none" baseline="0" dirty="0">
                <a:solidFill>
                  <a:srgbClr val="002060"/>
                </a:solidFill>
              </a:rPr>
              <a:t>Y podr</a:t>
            </a:r>
            <a:r>
              <a:rPr lang="es-US" b="1" i="0" u="none" baseline="0" dirty="0">
                <a:solidFill>
                  <a:srgbClr val="002060"/>
                </a:solidFill>
              </a:rPr>
              <a:t>í</a:t>
            </a:r>
            <a:r>
              <a:rPr lang="es-us" b="1" i="0" u="none" baseline="0" dirty="0">
                <a:solidFill>
                  <a:srgbClr val="002060"/>
                </a:solidFill>
              </a:rPr>
              <a:t>a ahorrarle a ciertos pacientes con diabetes: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140B7C-09B2-CE4C-AA34-9BA9A8A750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 rtl="0"/>
            <a:r>
              <a:rPr lang="es-us" sz="2400" b="0" i="0" u="none" baseline="0" dirty="0"/>
              <a:t>De hecho, eximir a la insulina del deducible </a:t>
            </a:r>
            <a:r>
              <a:rPr lang="es-us" sz="2400" b="0" i="0" u="none" baseline="0" dirty="0">
                <a:solidFill>
                  <a:schemeClr val="bg2"/>
                </a:solidFill>
              </a:rPr>
              <a:t>podr</a:t>
            </a:r>
            <a:r>
              <a:rPr lang="es-US" sz="2400" dirty="0">
                <a:solidFill>
                  <a:schemeClr val="bg2"/>
                </a:solidFill>
              </a:rPr>
              <a:t>í</a:t>
            </a:r>
            <a:r>
              <a:rPr lang="es-us" sz="2400" b="0" i="0" u="none" baseline="0" dirty="0">
                <a:solidFill>
                  <a:schemeClr val="bg2"/>
                </a:solidFill>
              </a:rPr>
              <a:t>a</a:t>
            </a:r>
            <a:r>
              <a:rPr lang="es-us" sz="2400" b="0" i="0" u="none" baseline="0" dirty="0">
                <a:solidFill>
                  <a:srgbClr val="FF0000"/>
                </a:solidFill>
              </a:rPr>
              <a:t> </a:t>
            </a:r>
            <a:r>
              <a:rPr lang="es-us" sz="2400" dirty="0">
                <a:solidFill>
                  <a:srgbClr val="FF0000"/>
                </a:solidFill>
              </a:rPr>
              <a:t/>
            </a:r>
            <a:br>
              <a:rPr lang="es-us" sz="2400" dirty="0">
                <a:solidFill>
                  <a:srgbClr val="FF0000"/>
                </a:solidFill>
              </a:rPr>
            </a:br>
            <a:r>
              <a:rPr lang="es-us" sz="2400" b="0" i="0" u="none" baseline="0" dirty="0"/>
              <a:t>disminuir los costos anuales de bolsillo significativamente.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419BBF-299D-1342-B24F-95177C8884F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185962" y="4225490"/>
            <a:ext cx="2692323" cy="2149237"/>
          </a:xfrm>
        </p:spPr>
        <p:txBody>
          <a:bodyPr/>
          <a:lstStyle/>
          <a:p>
            <a:pPr marL="0" indent="0" algn="l" rtl="0">
              <a:buNone/>
            </a:pPr>
            <a:r>
              <a:rPr lang="es-us" b="0" i="0" u="none" baseline="0" dirty="0">
                <a:solidFill>
                  <a:schemeClr val="tx1"/>
                </a:solidFill>
              </a:rPr>
              <a:t>Si todos los pacientes que toman insulina inscritos en planes </a:t>
            </a:r>
            <a:r>
              <a:rPr lang="es-US" b="0" i="0" u="none" baseline="0" dirty="0">
                <a:solidFill>
                  <a:schemeClr val="tx1"/>
                </a:solidFill>
              </a:rPr>
              <a:t>médicos</a:t>
            </a:r>
            <a:r>
              <a:rPr lang="es-us" b="0" i="0" u="none" baseline="0" dirty="0">
                <a:solidFill>
                  <a:schemeClr val="tx1"/>
                </a:solidFill>
              </a:rPr>
              <a:t> con deducibles altos tuvieran cobertura de primer dólar.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10557B-2468-444C-ACB1-D10E4A50233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473704" y="4225490"/>
            <a:ext cx="2355439" cy="2149237"/>
          </a:xfrm>
        </p:spPr>
        <p:txBody>
          <a:bodyPr/>
          <a:lstStyle/>
          <a:p>
            <a:pPr marL="0" indent="0" algn="l" rtl="0">
              <a:buNone/>
            </a:pPr>
            <a:r>
              <a:rPr lang="es-us" b="0" i="0" u="none" baseline="0">
                <a:solidFill>
                  <a:schemeClr val="tx1"/>
                </a:solidFill>
              </a:rPr>
              <a:t>Lo cual permite que los pacientes distribuyan de manera más uniforme los gastos de bolsillo a lo largo del año.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532CC3-F27B-6343-95DD-F57ED7E922B7}"/>
              </a:ext>
            </a:extLst>
          </p:cNvPr>
          <p:cNvCxnSpPr>
            <a:cxnSpLocks/>
          </p:cNvCxnSpPr>
          <p:nvPr/>
        </p:nvCxnSpPr>
        <p:spPr>
          <a:xfrm>
            <a:off x="6179128" y="2954956"/>
            <a:ext cx="0" cy="3062739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B1A3116-4318-DA41-A3FB-8E97FA277BF4}"/>
              </a:ext>
            </a:extLst>
          </p:cNvPr>
          <p:cNvSpPr/>
          <p:nvPr/>
        </p:nvSpPr>
        <p:spPr>
          <a:xfrm>
            <a:off x="655655" y="3670530"/>
            <a:ext cx="2379886" cy="23471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BAA78A-E358-E14B-8B8D-C5C1F9BC761C}"/>
              </a:ext>
            </a:extLst>
          </p:cNvPr>
          <p:cNvSpPr/>
          <p:nvPr/>
        </p:nvSpPr>
        <p:spPr>
          <a:xfrm>
            <a:off x="655655" y="4028504"/>
            <a:ext cx="23798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2.4x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4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</a:t>
            </a:r>
            <a:r>
              <a:rPr lang="es-us" sz="2800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s-us" sz="3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3.7x</a:t>
            </a:r>
            <a:endParaRPr kumimoji="0" lang="es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2400" b="1" i="0" u="none" baseline="0">
                <a:solidFill>
                  <a:srgbClr val="FFFFFF"/>
                </a:solidFill>
                <a:latin typeface="Arial" charset="0"/>
                <a:cs typeface="Arial" charset="0"/>
              </a:rPr>
              <a:t>Menos</a:t>
            </a:r>
            <a:endParaRPr kumimoji="0" lang="es-us" sz="3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1A8B44E-10CE-C746-84D4-7011101AB826}"/>
              </a:ext>
            </a:extLst>
          </p:cNvPr>
          <p:cNvSpPr/>
          <p:nvPr/>
        </p:nvSpPr>
        <p:spPr>
          <a:xfrm>
            <a:off x="6942830" y="3670530"/>
            <a:ext cx="2379886" cy="23471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66322A-F4D3-D44C-A280-3C07DEE674EE}"/>
              </a:ext>
            </a:extLst>
          </p:cNvPr>
          <p:cNvSpPr txBox="1"/>
          <p:nvPr/>
        </p:nvSpPr>
        <p:spPr>
          <a:xfrm>
            <a:off x="92533" y="6606596"/>
            <a:ext cx="9117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800" b="0" i="0" u="none" strike="noStrike" kern="1200" cap="none" spc="0" normalizeH="0" baseline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RECURSO: Xcenda, Impact of First Dollar Coverage for Insulin, octubre 2020. 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A5A4FB9-E581-994D-A7D0-676776EAA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1217" y="5123313"/>
            <a:ext cx="873290" cy="87329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6709978-871B-9247-9380-A004BC2D4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2366" y="5123313"/>
            <a:ext cx="873290" cy="8732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FF5ED1-C544-A941-8B57-709CCDD5261C}"/>
              </a:ext>
            </a:extLst>
          </p:cNvPr>
          <p:cNvSpPr txBox="1"/>
          <p:nvPr/>
        </p:nvSpPr>
        <p:spPr>
          <a:xfrm>
            <a:off x="7054237" y="4059282"/>
            <a:ext cx="2157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us" sz="3600" b="1" i="0" u="none" baseline="0">
                <a:solidFill>
                  <a:schemeClr val="bg1"/>
                </a:solidFill>
              </a:rPr>
              <a:t>$1,500 </a:t>
            </a:r>
          </a:p>
          <a:p>
            <a:pPr algn="ctr" rtl="0"/>
            <a:r>
              <a:rPr lang="es-us" sz="2000" b="1" i="0" u="none" baseline="0">
                <a:solidFill>
                  <a:schemeClr val="bg1"/>
                </a:solidFill>
              </a:rPr>
              <a:t>en costos</a:t>
            </a:r>
            <a:r>
              <a:rPr lang="es-us" sz="2000" b="1">
                <a:solidFill>
                  <a:schemeClr val="bg1"/>
                </a:solidFill>
              </a:rPr>
              <a:t/>
            </a:r>
            <a:br>
              <a:rPr lang="es-us" sz="2000" b="1">
                <a:solidFill>
                  <a:schemeClr val="bg1"/>
                </a:solidFill>
              </a:rPr>
            </a:br>
            <a:r>
              <a:rPr lang="es-us" sz="2000" b="1" i="0" u="none" baseline="0">
                <a:solidFill>
                  <a:schemeClr val="bg1"/>
                </a:solidFill>
              </a:rPr>
              <a:t>anuales de bolsillo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83500-FC49-450B-8B32-0C431AD7366A}"/>
              </a:ext>
            </a:extLst>
          </p:cNvPr>
          <p:cNvSpPr txBox="1"/>
          <p:nvPr/>
        </p:nvSpPr>
        <p:spPr>
          <a:xfrm>
            <a:off x="9287522" y="169702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Medicamentos Recetados: El Contexto de los Costos de la Insulina www.phrma.org/insulin</a:t>
            </a:r>
          </a:p>
        </p:txBody>
      </p:sp>
    </p:spTree>
    <p:extLst>
      <p:ext uri="{BB962C8B-B14F-4D97-AF65-F5344CB8AC3E}">
        <p14:creationId xmlns:p14="http://schemas.microsoft.com/office/powerpoint/2010/main" val="1492363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lnSpc>
                <a:spcPct val="100000"/>
              </a:lnSpc>
            </a:pPr>
            <a:r>
              <a:rPr lang="es-us" b="0" i="0" u="none" baseline="0">
                <a:solidFill>
                  <a:srgbClr val="1F324A"/>
                </a:solidFill>
              </a:rPr>
              <a:t>Soluciones de Políticas para Abordar los Desafíos de Asequibilidad de la Insulina</a:t>
            </a:r>
            <a:endParaRPr lang="es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0735" y="3988299"/>
            <a:ext cx="9850865" cy="892542"/>
          </a:xfrm>
          <a:prstGeom prst="rect">
            <a:avLst/>
          </a:prstGeom>
          <a:noFill/>
        </p:spPr>
        <p:txBody>
          <a:bodyPr wrap="square" lIns="91425" tIns="45715" rIns="91425" bIns="45715" rtlCol="0">
            <a:spAutoFit/>
          </a:bodyPr>
          <a:lstStyle/>
          <a:p>
            <a:pPr algn="l" rtl="0"/>
            <a:r>
              <a:rPr lang="es-us" sz="1400" b="1" i="0" u="none" baseline="0" dirty="0">
                <a:latin typeface="Arial" charset="0"/>
                <a:ea typeface="Arial" charset="0"/>
                <a:cs typeface="Arial" charset="0"/>
              </a:rPr>
              <a:t>GARANTIZAR QUE LOS PACIENTES CON UN SEGURO REGULADO POR EL ESTADO TAMBIÉN SE BENEFICIEN DIRECTAMENTE DE DESCUENTOS O DE TOPES SOBRE DETERMINADOS COSTOS DE BOLSILLO</a:t>
            </a:r>
          </a:p>
          <a:p>
            <a:pPr algn="l" rtl="0"/>
            <a:r>
              <a:rPr lang="es-us" sz="1200" b="0" i="0" u="none" baseline="0" dirty="0">
                <a:latin typeface="Arial" charset="0"/>
                <a:ea typeface="Arial" charset="0"/>
                <a:cs typeface="Arial" charset="0"/>
              </a:rPr>
              <a:t>Apoyar la legislación a nivel estatal que podría ayudar a reducir los gastos de bolsillo de los pacientes al exigir a las aseguradoras que compartan descuentos y reembolsos con los pacientes en el mostrador de farmacia o limitar ciertos gastos de bolsillo.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3031" y="1644137"/>
            <a:ext cx="8679594" cy="861764"/>
          </a:xfrm>
          <a:prstGeom prst="rect">
            <a:avLst/>
          </a:prstGeom>
          <a:noFill/>
        </p:spPr>
        <p:txBody>
          <a:bodyPr wrap="square" lIns="91425" tIns="45715" rIns="91425" bIns="45715" rtlCol="0">
            <a:spAutoFit/>
          </a:bodyPr>
          <a:lstStyle/>
          <a:p>
            <a:pPr algn="l" rtl="0"/>
            <a:r>
              <a:rPr lang="es-us" sz="1400" b="1" i="0" u="none" baseline="0">
                <a:latin typeface="Arial" charset="0"/>
                <a:ea typeface="Arial" charset="0"/>
                <a:cs typeface="Arial" charset="0"/>
              </a:rPr>
              <a:t>APOYAR EL PASE DE REEMBOLSO Y PROPORCIONAR COBERTURA DE PRIMER DÓLAR</a:t>
            </a:r>
          </a:p>
          <a:p>
            <a:pPr algn="l" rtl="0"/>
            <a:r>
              <a:rPr lang="es-us" sz="1200" b="0" i="0" u="none" baseline="0">
                <a:latin typeface="Arial" charset="0"/>
                <a:ea typeface="Arial" charset="0"/>
                <a:cs typeface="Arial" charset="0"/>
              </a:rPr>
              <a:t>Las aseguradoras y las PBM deben pasar por descuentos y rebajas negociados y proporcionar cobertura de primer dólar de servicios preventivos, como la insulina, en planes de salud de alto deducible para ayudar a reducir los costos de bolsillo de la insulina y permitir a los pacientes distribuir los costos durante todo el año.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736" y="3358001"/>
            <a:ext cx="9027903" cy="492432"/>
          </a:xfrm>
          <a:prstGeom prst="rect">
            <a:avLst/>
          </a:prstGeom>
          <a:noFill/>
        </p:spPr>
        <p:txBody>
          <a:bodyPr wrap="square" lIns="91425" tIns="45715" rIns="91425" bIns="45715" rtlCol="0">
            <a:spAutoFit/>
          </a:bodyPr>
          <a:lstStyle/>
          <a:p>
            <a:pPr algn="l" rtl="0"/>
            <a:r>
              <a:rPr lang="es-us" sz="1400" b="1" i="0" u="none" baseline="0">
                <a:latin typeface="Arial" charset="0"/>
                <a:ea typeface="Arial" charset="0"/>
                <a:cs typeface="Arial" charset="0"/>
              </a:rPr>
              <a:t>MODERNIZAR LA COBERTURA PARTE D</a:t>
            </a:r>
          </a:p>
          <a:p>
            <a:pPr algn="l" rtl="0"/>
            <a:r>
              <a:rPr lang="es-us" sz="1200" b="0" i="0" u="none" baseline="0">
                <a:latin typeface="Arial" charset="0"/>
                <a:ea typeface="Arial" charset="0"/>
                <a:cs typeface="Arial" charset="0"/>
              </a:rPr>
              <a:t>Establecer un tope anual para los costos de bolsillo y permitir a los pacientes distribuir los costos durante todo el año.</a:t>
            </a:r>
            <a:endParaRPr lang="es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3031" y="5800874"/>
            <a:ext cx="9027919" cy="707876"/>
          </a:xfrm>
          <a:prstGeom prst="rect">
            <a:avLst/>
          </a:prstGeom>
          <a:noFill/>
        </p:spPr>
        <p:txBody>
          <a:bodyPr wrap="square" lIns="91425" tIns="45715" rIns="91425" bIns="45715" rtlCol="0">
            <a:spAutoFit/>
          </a:bodyPr>
          <a:lstStyle/>
          <a:p>
            <a:pPr algn="l" rtl="0"/>
            <a:r>
              <a:rPr lang="es-us" sz="1400" b="1" i="0" u="none" baseline="0" dirty="0">
                <a:latin typeface="Arial" charset="0"/>
                <a:ea typeface="Arial" charset="0"/>
                <a:cs typeface="Arial" charset="0"/>
              </a:rPr>
              <a:t>APOYAR COPAGOS FIJOS PARA LA INSULINA DE PACIENTES EN EL MERCADO COMERCIAL O EN LAS BOLSAS</a:t>
            </a:r>
          </a:p>
          <a:p>
            <a:pPr algn="l" rtl="0"/>
            <a:r>
              <a:rPr lang="es-us" sz="1200" b="0" i="0" u="none" baseline="0" dirty="0">
                <a:latin typeface="Arial" charset="0"/>
                <a:ea typeface="Arial" charset="0"/>
                <a:cs typeface="Arial" charset="0"/>
              </a:rPr>
              <a:t>Hacer cambios regulatorios para asegurar que los planes coloquen al menos uno de cada tipo de insulina en un nivel de copago.</a:t>
            </a:r>
            <a:endParaRPr lang="es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939" y="1632865"/>
            <a:ext cx="2637391" cy="4925105"/>
          </a:xfrm>
          <a:prstGeom prst="rect">
            <a:avLst/>
          </a:prstGeom>
          <a:solidFill>
            <a:srgbClr val="1F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91" y="1596449"/>
            <a:ext cx="1879606" cy="89813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32592" y="3336823"/>
            <a:ext cx="700511" cy="483448"/>
            <a:chOff x="546026" y="2969307"/>
            <a:chExt cx="1021864" cy="9065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907" y="3353052"/>
              <a:ext cx="351086" cy="52278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026" y="3410317"/>
              <a:ext cx="293361" cy="4368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4529" y="3410317"/>
              <a:ext cx="293361" cy="43683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9387" y="2969307"/>
              <a:ext cx="395821" cy="393613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49" y="3962073"/>
            <a:ext cx="1826848" cy="87292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23032" y="5036706"/>
            <a:ext cx="9728256" cy="677098"/>
          </a:xfrm>
          <a:prstGeom prst="rect">
            <a:avLst/>
          </a:prstGeom>
          <a:noFill/>
        </p:spPr>
        <p:txBody>
          <a:bodyPr wrap="square" lIns="91425" tIns="45715" rIns="91425" bIns="45715" rtlCol="0">
            <a:spAutoFit/>
          </a:bodyPr>
          <a:lstStyle/>
          <a:p>
            <a:pPr algn="l" rtl="0"/>
            <a:r>
              <a:rPr lang="es-us" sz="1400" b="1" i="0" u="none" baseline="0" dirty="0">
                <a:latin typeface="Arial" charset="0"/>
                <a:ea typeface="Arial" charset="0"/>
                <a:cs typeface="Arial" charset="0"/>
              </a:rPr>
              <a:t>CONTAR LA ASISTENCIA DE PARTICIPACIÓN EN LOS COSTOS Y LOS PLANES DE DESCUENTO DE TERCEROS </a:t>
            </a:r>
          </a:p>
          <a:p>
            <a:pPr algn="l" rtl="0"/>
            <a:r>
              <a:rPr lang="es-us" sz="1200" b="0" i="0" u="none" baseline="0" dirty="0">
                <a:latin typeface="Arial" charset="0"/>
                <a:ea typeface="Arial" charset="0"/>
                <a:cs typeface="Arial" charset="0"/>
              </a:rPr>
              <a:t>Apoyar políticas que requieren que los planes </a:t>
            </a:r>
            <a:r>
              <a:rPr lang="es-US" sz="1200" b="0" i="0" u="none" baseline="0" dirty="0">
                <a:latin typeface="Arial" charset="0"/>
                <a:ea typeface="Arial" charset="0"/>
                <a:cs typeface="Arial" charset="0"/>
              </a:rPr>
              <a:t>médicos</a:t>
            </a:r>
            <a:r>
              <a:rPr lang="es-us" sz="1200" b="0" i="0" u="none" baseline="0" dirty="0">
                <a:latin typeface="Arial" charset="0"/>
                <a:ea typeface="Arial" charset="0"/>
                <a:cs typeface="Arial" charset="0"/>
              </a:rPr>
              <a:t> cuenten el costo de las recetas compradas con ayudas para compartir costos o mediante programas de terceros, como </a:t>
            </a:r>
            <a:r>
              <a:rPr lang="es-us" sz="1200" b="0" i="0" u="none" baseline="0" dirty="0" err="1">
                <a:latin typeface="Arial" charset="0"/>
                <a:ea typeface="Arial" charset="0"/>
                <a:cs typeface="Arial" charset="0"/>
              </a:rPr>
              <a:t>Blink</a:t>
            </a:r>
            <a:r>
              <a:rPr lang="es-us" sz="1200" b="0" i="0" u="none" baseline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us" sz="1200" b="0" i="0" u="none" baseline="0" dirty="0" err="1">
                <a:latin typeface="Arial" charset="0"/>
                <a:ea typeface="Arial" charset="0"/>
                <a:cs typeface="Arial" charset="0"/>
              </a:rPr>
              <a:t>Health</a:t>
            </a:r>
            <a:r>
              <a:rPr lang="es-us" sz="1200" b="0" i="0" u="none" baseline="0" dirty="0"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s-us" sz="1200" b="0" i="0" u="none" baseline="0" dirty="0" err="1">
                <a:latin typeface="Arial" charset="0"/>
                <a:ea typeface="Arial" charset="0"/>
                <a:cs typeface="Arial" charset="0"/>
              </a:rPr>
              <a:t>GoodRx</a:t>
            </a:r>
            <a:r>
              <a:rPr lang="es-us" sz="1200" b="0" i="0" u="none" baseline="0" dirty="0">
                <a:latin typeface="Arial" charset="0"/>
                <a:ea typeface="Arial" charset="0"/>
                <a:cs typeface="Arial" charset="0"/>
              </a:rPr>
              <a:t>, para obtener deducibles y límites de gastos.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091" y="5933107"/>
            <a:ext cx="423090" cy="423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57" y="5104471"/>
            <a:ext cx="477663" cy="4776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01" y="5319377"/>
            <a:ext cx="273990" cy="2739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7D99E96-0C64-4976-99EE-769524397A75}"/>
              </a:ext>
            </a:extLst>
          </p:cNvPr>
          <p:cNvSpPr txBox="1"/>
          <p:nvPr/>
        </p:nvSpPr>
        <p:spPr>
          <a:xfrm>
            <a:off x="2923027" y="2572898"/>
            <a:ext cx="9276817" cy="861764"/>
          </a:xfrm>
          <a:prstGeom prst="rect">
            <a:avLst/>
          </a:prstGeom>
          <a:noFill/>
        </p:spPr>
        <p:txBody>
          <a:bodyPr wrap="square" lIns="91425" tIns="45715" rIns="91425" bIns="45715" rtlCol="0">
            <a:spAutoFit/>
          </a:bodyPr>
          <a:lstStyle/>
          <a:p>
            <a:pPr algn="l" rtl="0"/>
            <a:r>
              <a:rPr lang="es-us" sz="1400" b="1" i="0" u="none" baseline="0" dirty="0">
                <a:latin typeface="Arial" charset="0"/>
                <a:ea typeface="Arial" charset="0"/>
                <a:cs typeface="Arial" charset="0"/>
              </a:rPr>
              <a:t>ABORDAR LOS INCENTIVOS QUE PERJUDICAN A LOS PACIENTES, BENEFICIAN A LOS INTERMEDIARIOS</a:t>
            </a:r>
          </a:p>
          <a:p>
            <a:pPr algn="l" rtl="0"/>
            <a:r>
              <a:rPr lang="es-us" sz="1200" b="0" i="0" u="none" baseline="0" dirty="0">
                <a:latin typeface="Arial" charset="0"/>
                <a:ea typeface="Arial" charset="0"/>
                <a:cs typeface="Arial" charset="0"/>
              </a:rPr>
              <a:t>Avanzar reformas que impidan que los PMD y otras entidades de la cadena de suministro tengan su compensación calculada como un porcentaje del precio de un medicamento y en su lugar apoyar políticas que requieren compensación como una tarifa fija basada en el valor de sus servicios.</a:t>
            </a:r>
          </a:p>
        </p:txBody>
      </p:sp>
      <p:pic>
        <p:nvPicPr>
          <p:cNvPr id="29" name="Graphic 28" descr="Link">
            <a:extLst>
              <a:ext uri="{FF2B5EF4-FFF2-40B4-BE49-F238E27FC236}">
                <a16:creationId xmlns:a16="http://schemas.microsoft.com/office/drawing/2014/main" id="{48E89418-2816-463C-A7F6-4694B0D6C6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49314" y="2569280"/>
            <a:ext cx="662660" cy="66266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5CDDE65-8569-4F0B-8CEE-3A6AF2670A97}"/>
              </a:ext>
            </a:extLst>
          </p:cNvPr>
          <p:cNvCxnSpPr/>
          <p:nvPr/>
        </p:nvCxnSpPr>
        <p:spPr>
          <a:xfrm flipV="1">
            <a:off x="0" y="1615079"/>
            <a:ext cx="12192000" cy="177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F9D8406-61B0-4CBC-9067-DA44FF001593}"/>
              </a:ext>
            </a:extLst>
          </p:cNvPr>
          <p:cNvCxnSpPr/>
          <p:nvPr/>
        </p:nvCxnSpPr>
        <p:spPr>
          <a:xfrm flipV="1">
            <a:off x="-7859" y="2465064"/>
            <a:ext cx="12192000" cy="177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C49431-F18C-4D44-AB1B-44BC7A5A2675}"/>
              </a:ext>
            </a:extLst>
          </p:cNvPr>
          <p:cNvCxnSpPr>
            <a:cxnSpLocks/>
          </p:cNvCxnSpPr>
          <p:nvPr/>
        </p:nvCxnSpPr>
        <p:spPr>
          <a:xfrm>
            <a:off x="-25142" y="3276274"/>
            <a:ext cx="120761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B04A109-8923-4074-98F9-3CE998550267}"/>
              </a:ext>
            </a:extLst>
          </p:cNvPr>
          <p:cNvCxnSpPr>
            <a:cxnSpLocks/>
          </p:cNvCxnSpPr>
          <p:nvPr/>
        </p:nvCxnSpPr>
        <p:spPr>
          <a:xfrm flipV="1">
            <a:off x="-4720" y="3869841"/>
            <a:ext cx="12192000" cy="177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B0485E0-8071-40B1-87A6-8DEC83B4719B}"/>
              </a:ext>
            </a:extLst>
          </p:cNvPr>
          <p:cNvCxnSpPr/>
          <p:nvPr/>
        </p:nvCxnSpPr>
        <p:spPr>
          <a:xfrm flipV="1">
            <a:off x="0" y="4922664"/>
            <a:ext cx="12192000" cy="177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D33E60-CF29-4CB5-8045-B608FD1D3626}"/>
              </a:ext>
            </a:extLst>
          </p:cNvPr>
          <p:cNvCxnSpPr/>
          <p:nvPr/>
        </p:nvCxnSpPr>
        <p:spPr>
          <a:xfrm flipV="1">
            <a:off x="7845" y="5751877"/>
            <a:ext cx="12192000" cy="177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Graphic 36" descr="Link">
            <a:extLst>
              <a:ext uri="{FF2B5EF4-FFF2-40B4-BE49-F238E27FC236}">
                <a16:creationId xmlns:a16="http://schemas.microsoft.com/office/drawing/2014/main" id="{B65904C0-606D-4EC7-AEE6-365E37725C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08231" y="2634995"/>
            <a:ext cx="536506" cy="53650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2D7CDB-C329-4580-95A6-16EDA243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F892358-1917-374C-BBB0-629E11930441}" type="slidenum">
              <a:rPr/>
              <a:t>18</a:t>
            </a:fld>
            <a:endParaRPr lang="es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D95350-C333-4FCF-A364-C7E1A1CFC7B8}"/>
              </a:ext>
            </a:extLst>
          </p:cNvPr>
          <p:cNvSpPr txBox="1"/>
          <p:nvPr/>
        </p:nvSpPr>
        <p:spPr>
          <a:xfrm>
            <a:off x="9287522" y="169702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Medicamentos Recetados: El Contexto de los Costos de la Insulina www.phrma.org/insulin</a:t>
            </a:r>
          </a:p>
        </p:txBody>
      </p:sp>
    </p:spTree>
    <p:extLst>
      <p:ext uri="{BB962C8B-B14F-4D97-AF65-F5344CB8AC3E}">
        <p14:creationId xmlns:p14="http://schemas.microsoft.com/office/powerpoint/2010/main" val="242047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7BA8A78-A484-4C94-9A35-5240A9A1805B}"/>
              </a:ext>
            </a:extLst>
          </p:cNvPr>
          <p:cNvSpPr txBox="1">
            <a:spLocks/>
          </p:cNvSpPr>
          <p:nvPr/>
        </p:nvSpPr>
        <p:spPr>
          <a:xfrm>
            <a:off x="0" y="2341144"/>
            <a:ext cx="12191999" cy="4492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s-us" sz="1600" b="1" strike="sngStrike" dirty="0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7CFCA3-6B16-40DF-86D6-13B521CA5BE6}"/>
              </a:ext>
            </a:extLst>
          </p:cNvPr>
          <p:cNvSpPr/>
          <p:nvPr/>
        </p:nvSpPr>
        <p:spPr>
          <a:xfrm>
            <a:off x="258806" y="3113867"/>
            <a:ext cx="648440" cy="64417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49938E-AA03-4DE9-B238-2B85CA5E4A76}"/>
              </a:ext>
            </a:extLst>
          </p:cNvPr>
          <p:cNvSpPr/>
          <p:nvPr/>
        </p:nvSpPr>
        <p:spPr>
          <a:xfrm>
            <a:off x="268077" y="3918142"/>
            <a:ext cx="648440" cy="64417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B0EDBF-1453-4A8E-A49D-504E1077BC4D}"/>
              </a:ext>
            </a:extLst>
          </p:cNvPr>
          <p:cNvSpPr/>
          <p:nvPr/>
        </p:nvSpPr>
        <p:spPr>
          <a:xfrm>
            <a:off x="263578" y="5632912"/>
            <a:ext cx="648440" cy="64417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420F6-E83B-4A21-81A7-BC1120DE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s-us" b="0" i="0" u="none" baseline="0"/>
              <a:t>La Innovación Médica ha Transformado las</a:t>
            </a:r>
            <a:r>
              <a:rPr lang="es-us"/>
              <a:t/>
            </a:r>
            <a:br>
              <a:rPr lang="es-us"/>
            </a:br>
            <a:r>
              <a:rPr lang="es-us" b="0" i="0" u="none" baseline="0"/>
              <a:t>Vidas de Pacientes con Diabetes.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69A594-DB5C-48ED-B02F-2845F150C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388279"/>
            <a:ext cx="12173148" cy="449263"/>
          </a:xfrm>
        </p:spPr>
        <p:txBody>
          <a:bodyPr/>
          <a:lstStyle/>
          <a:p>
            <a:pPr marL="0" indent="0" algn="ctr" rtl="0">
              <a:buNone/>
            </a:pPr>
            <a:r>
              <a:rPr lang="es-us" sz="1600" b="1" i="0" u="none" baseline="0">
                <a:solidFill>
                  <a:schemeClr val="bg1"/>
                </a:solidFill>
              </a:rPr>
              <a:t>Los avances más recientes han impulsado gran parte de esta transformación.</a:t>
            </a:r>
            <a:endParaRPr lang="es-us" sz="1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AB7ABF-BAC1-436E-BE95-E7C1B923AB4A}"/>
              </a:ext>
            </a:extLst>
          </p:cNvPr>
          <p:cNvSpPr/>
          <p:nvPr/>
        </p:nvSpPr>
        <p:spPr>
          <a:xfrm>
            <a:off x="1" y="1613101"/>
            <a:ext cx="12191999" cy="725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us" b="0" i="0" u="none" baseline="0" dirty="0"/>
              <a:t>Hace un siglo, los pacientes eran tratados con insulinas de cerdos y ganado. Hoy en día, los pacientes tienen acceso a insulinas que operan a nivel molecular que se asemejan más a la insulina liberada naturalmente en el cuerpo.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7B98DA-4F9C-4527-8A66-C3EA66644FDA}"/>
              </a:ext>
            </a:extLst>
          </p:cNvPr>
          <p:cNvSpPr txBox="1"/>
          <p:nvPr/>
        </p:nvSpPr>
        <p:spPr>
          <a:xfrm>
            <a:off x="9287522" y="169702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Medicamentos Recetados: El Contexto de los Costos de la Insulina www.phrma.org/insulin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65EF97-ED12-45AF-A2B4-59779620E629}"/>
              </a:ext>
            </a:extLst>
          </p:cNvPr>
          <p:cNvSpPr txBox="1"/>
          <p:nvPr/>
        </p:nvSpPr>
        <p:spPr>
          <a:xfrm>
            <a:off x="0" y="6589335"/>
            <a:ext cx="11274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800" b="0" i="0" u="none" strike="noStrike" kern="1200" cap="none" spc="0" normalizeH="0" baseline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NOTA: El protocolo moderno de tratamiento de la insulina suele requerir insulina de acción prolongada para proporcionar un nivel básico de cobertura todo el día, junto con la administración de insulina a tiempo de comida para modular los aumentos de glucosa en sangre. </a:t>
            </a:r>
          </a:p>
        </p:txBody>
      </p:sp>
      <p:pic>
        <p:nvPicPr>
          <p:cNvPr id="16" name="Graphic 15" descr="Clock">
            <a:extLst>
              <a:ext uri="{FF2B5EF4-FFF2-40B4-BE49-F238E27FC236}">
                <a16:creationId xmlns:a16="http://schemas.microsoft.com/office/drawing/2014/main" id="{FA6D073D-22EE-4B28-94E6-B0F81DA99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7981" y="4005915"/>
            <a:ext cx="468632" cy="468632"/>
          </a:xfrm>
          <a:prstGeom prst="rect">
            <a:avLst/>
          </a:prstGeom>
        </p:spPr>
      </p:pic>
      <p:pic>
        <p:nvPicPr>
          <p:cNvPr id="17" name="Graphic 16" descr="Baby">
            <a:extLst>
              <a:ext uri="{FF2B5EF4-FFF2-40B4-BE49-F238E27FC236}">
                <a16:creationId xmlns:a16="http://schemas.microsoft.com/office/drawing/2014/main" id="{64A42611-89DF-4994-84CA-CB935ADB6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0220" y="5737019"/>
            <a:ext cx="425474" cy="425474"/>
          </a:xfrm>
          <a:prstGeom prst="rect">
            <a:avLst/>
          </a:prstGeom>
        </p:spPr>
      </p:pic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A859EE01-8759-4E5D-9018-CFBBAFDE6345}"/>
              </a:ext>
            </a:extLst>
          </p:cNvPr>
          <p:cNvSpPr txBox="1">
            <a:spLocks/>
          </p:cNvSpPr>
          <p:nvPr/>
        </p:nvSpPr>
        <p:spPr>
          <a:xfrm>
            <a:off x="1187938" y="3061896"/>
            <a:ext cx="10834171" cy="3265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0292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73152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0584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2801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s-us" sz="2000" b="0" i="0" u="none" baseline="0">
                <a:solidFill>
                  <a:schemeClr val="tx1"/>
                </a:solidFill>
              </a:rPr>
              <a:t>El mantenimiento de niveles estables y constantes de azúcar en la sangre es mejor que nunca, ayudando a evitar complicaciones graves y reducir el aumento de peso.</a:t>
            </a:r>
          </a:p>
          <a:p>
            <a:pPr mar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s-us" sz="2000" b="0" i="0" u="none" baseline="0">
                <a:solidFill>
                  <a:schemeClr val="tx1"/>
                </a:solidFill>
              </a:rPr>
              <a:t>Las insulinas de acción prolongada proporcionan cobertura durante más de 24 horas y permiten una mayor flexibilidad en la dosificación y un menor riesgo de bajones de azúcar en la sangre peligrosas.</a:t>
            </a:r>
          </a:p>
          <a:p>
            <a:pPr mar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s-us" sz="2000" b="0" i="0" u="none" baseline="0">
                <a:solidFill>
                  <a:schemeClr val="tx1"/>
                </a:solidFill>
              </a:rPr>
              <a:t>Las insulinas de acción rápida, incluyendo de forma inhalada, permiten la dosificación directamente antes o incluso después de las comidas, en lugar de antes de las comidas.</a:t>
            </a:r>
          </a:p>
          <a:p>
            <a:pPr mar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s-us" sz="2000" b="0" i="0" u="none" baseline="0">
                <a:solidFill>
                  <a:schemeClr val="tx1"/>
                </a:solidFill>
              </a:rPr>
              <a:t>Los bolígrafos de insulina ofrecen mayor comodidad, incluyendo algunos que reducen las inyecciones para dosis altas o facilidad de uso en niños.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CDFDB98-9886-469F-AEDB-7CE73FC0BE5E}"/>
              </a:ext>
            </a:extLst>
          </p:cNvPr>
          <p:cNvSpPr/>
          <p:nvPr/>
        </p:nvSpPr>
        <p:spPr>
          <a:xfrm>
            <a:off x="258806" y="4755292"/>
            <a:ext cx="648440" cy="64417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us"/>
          </a:p>
        </p:txBody>
      </p:sp>
      <p:pic>
        <p:nvPicPr>
          <p:cNvPr id="20" name="Graphic 19" descr="Fork and knife">
            <a:extLst>
              <a:ext uri="{FF2B5EF4-FFF2-40B4-BE49-F238E27FC236}">
                <a16:creationId xmlns:a16="http://schemas.microsoft.com/office/drawing/2014/main" id="{87F03F06-C04E-46CE-879A-3BC5DA3924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1215" y="4894702"/>
            <a:ext cx="363621" cy="363621"/>
          </a:xfrm>
          <a:prstGeom prst="rect">
            <a:avLst/>
          </a:prstGeom>
        </p:spPr>
      </p:pic>
      <p:pic>
        <p:nvPicPr>
          <p:cNvPr id="9" name="Graphic 8" descr="Gears">
            <a:extLst>
              <a:ext uri="{FF2B5EF4-FFF2-40B4-BE49-F238E27FC236}">
                <a16:creationId xmlns:a16="http://schemas.microsoft.com/office/drawing/2014/main" id="{A9957D33-8225-46C9-B3EA-89A56D32C1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9362" y="3203768"/>
            <a:ext cx="468632" cy="46863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584D5-579A-4EDD-99CF-C38307BD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F892358-1917-374C-BBB0-629E11930441}" type="slidenum">
              <a:rPr/>
              <a:t>2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0687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051-C366-45E8-991A-347F1995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752500"/>
            <a:ext cx="11424621" cy="730837"/>
          </a:xfrm>
        </p:spPr>
        <p:txBody>
          <a:bodyPr/>
          <a:lstStyle/>
          <a:p>
            <a:pPr algn="ctr" rtl="0"/>
            <a:r>
              <a:rPr lang="es-us" b="0" i="0" u="none" baseline="0"/>
              <a:t>Un Mejor Manejo de la Diabetes Ahorra Dinero y</a:t>
            </a:r>
            <a:r>
              <a:rPr lang="es-us"/>
              <a:t/>
            </a:r>
            <a:br>
              <a:rPr lang="es-us"/>
            </a:br>
            <a:r>
              <a:rPr lang="es-us" b="0" i="0" u="none" baseline="0"/>
              <a:t>Mejora los Resultados Medicos.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FA3AB7-5251-464D-9D94-12B27B40BFA4}"/>
              </a:ext>
            </a:extLst>
          </p:cNvPr>
          <p:cNvSpPr/>
          <p:nvPr/>
        </p:nvSpPr>
        <p:spPr>
          <a:xfrm>
            <a:off x="5759777" y="1828796"/>
            <a:ext cx="6432223" cy="6598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s-us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Mejorar el Cumplimiento de los Medicamentos</a:t>
            </a:r>
            <a:r>
              <a:rPr lang="es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s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us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Entre los Pacientes con Diabetes Podría: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F53924-6AB9-4D88-92DA-CF902A61C04E}"/>
              </a:ext>
            </a:extLst>
          </p:cNvPr>
          <p:cNvSpPr/>
          <p:nvPr/>
        </p:nvSpPr>
        <p:spPr>
          <a:xfrm>
            <a:off x="6000180" y="4346038"/>
            <a:ext cx="1311707" cy="126357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us" dirty="0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6D3BB52-C65A-481C-BB55-7E8F9B394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397598"/>
            <a:ext cx="1120066" cy="10261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B9AEA4D-F84B-4C90-9EFD-2955C91BEE8C}"/>
              </a:ext>
            </a:extLst>
          </p:cNvPr>
          <p:cNvSpPr/>
          <p:nvPr/>
        </p:nvSpPr>
        <p:spPr>
          <a:xfrm>
            <a:off x="6000180" y="2804197"/>
            <a:ext cx="1311707" cy="126357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us" dirty="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13C079-355A-4DCF-A532-09A2400D4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125" y="2902920"/>
            <a:ext cx="1066594" cy="9771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36CD7F-0142-4649-B5EA-B3F70DAA572C}"/>
              </a:ext>
            </a:extLst>
          </p:cNvPr>
          <p:cNvSpPr txBox="1"/>
          <p:nvPr/>
        </p:nvSpPr>
        <p:spPr>
          <a:xfrm>
            <a:off x="6864669" y="4617492"/>
            <a:ext cx="5478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us" sz="2200" b="1" i="0" u="none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Ahorrar $8.3 mil millones para el sistema m</a:t>
            </a:r>
            <a:r>
              <a:rPr lang="es-US" sz="2200" b="1" i="0" u="none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é</a:t>
            </a:r>
            <a:r>
              <a:rPr lang="es-us" sz="2200" b="1" i="0" u="none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dico de Estados Unidos cada a</a:t>
            </a:r>
            <a:r>
              <a:rPr lang="es-US" sz="2200" b="1" i="0" u="none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ñ</a:t>
            </a:r>
            <a:r>
              <a:rPr lang="es-us" sz="2200" b="1" i="0" u="none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FF2F1-1790-4D2C-B2E6-486073348BBD}"/>
              </a:ext>
            </a:extLst>
          </p:cNvPr>
          <p:cNvSpPr txBox="1"/>
          <p:nvPr/>
        </p:nvSpPr>
        <p:spPr>
          <a:xfrm>
            <a:off x="7311887" y="3024734"/>
            <a:ext cx="4702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us" sz="2200" b="1" i="0" u="none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Resulta</a:t>
            </a:r>
            <a:r>
              <a:rPr lang="es-US" sz="2200" b="1" i="0" u="none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s-us" sz="2200" b="1" i="0" u="none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en 1 millón</a:t>
            </a:r>
            <a:r>
              <a:rPr lang="es-us" sz="2200" b="0" i="0" u="none" baseline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us" sz="2200" b="1" i="0" u="none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 menos visitas a salas de emergencia y hospitalizaciones anuales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0DF922-132C-404D-9AAA-6B09A25CC99C}"/>
              </a:ext>
            </a:extLst>
          </p:cNvPr>
          <p:cNvCxnSpPr>
            <a:cxnSpLocks/>
          </p:cNvCxnSpPr>
          <p:nvPr/>
        </p:nvCxnSpPr>
        <p:spPr>
          <a:xfrm flipH="1">
            <a:off x="5759777" y="1827671"/>
            <a:ext cx="4251" cy="4714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48B5F4-4677-42AC-AD0B-A81D46B4D6E8}"/>
              </a:ext>
            </a:extLst>
          </p:cNvPr>
          <p:cNvCxnSpPr>
            <a:cxnSpLocks/>
          </p:cNvCxnSpPr>
          <p:nvPr/>
        </p:nvCxnSpPr>
        <p:spPr>
          <a:xfrm flipV="1">
            <a:off x="5764028" y="1828796"/>
            <a:ext cx="6427972" cy="26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182D0C8-391D-40B8-AC01-42ED3D72C838}"/>
              </a:ext>
            </a:extLst>
          </p:cNvPr>
          <p:cNvSpPr/>
          <p:nvPr/>
        </p:nvSpPr>
        <p:spPr>
          <a:xfrm>
            <a:off x="1535882" y="2191358"/>
            <a:ext cx="2690555" cy="2590828"/>
          </a:xfrm>
          <a:prstGeom prst="ellipse">
            <a:avLst/>
          </a:prstGeom>
          <a:noFill/>
          <a:ln w="76200">
            <a:solidFill>
              <a:srgbClr val="2B8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us" sz="8000" b="1" i="0" u="none" baseline="0">
                <a:solidFill>
                  <a:schemeClr val="bg1">
                    <a:lumMod val="50000"/>
                  </a:schemeClr>
                </a:solidFill>
              </a:rPr>
              <a:t>22</a:t>
            </a:r>
            <a:r>
              <a:rPr lang="es-us" sz="4000" b="1" i="0" u="none" baseline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us" sz="3200" b="1" i="0" u="none" baseline="0">
                <a:solidFill>
                  <a:schemeClr val="bg1">
                    <a:lumMod val="50000"/>
                  </a:schemeClr>
                </a:solidFill>
              </a:rPr>
              <a:t>millones</a:t>
            </a:r>
            <a:endParaRPr lang="es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5C8178-E15A-4633-BF5C-468CB12ADD1B}"/>
              </a:ext>
            </a:extLst>
          </p:cNvPr>
          <p:cNvSpPr/>
          <p:nvPr/>
        </p:nvSpPr>
        <p:spPr>
          <a:xfrm>
            <a:off x="438692" y="5089675"/>
            <a:ext cx="4884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us" sz="3200" b="0" i="0" u="none" baseline="0">
                <a:solidFill>
                  <a:schemeClr val="bg1">
                    <a:lumMod val="50000"/>
                  </a:schemeClr>
                </a:solidFill>
              </a:rPr>
              <a:t>De estadounidenses viven con diabetes </a:t>
            </a:r>
            <a:r>
              <a:rPr lang="es-us" sz="3200" b="1" i="0" u="none" baseline="0">
                <a:solidFill>
                  <a:schemeClr val="bg1">
                    <a:lumMod val="50000"/>
                  </a:schemeClr>
                </a:solidFill>
              </a:rPr>
              <a:t>descontrolada</a:t>
            </a:r>
            <a:r>
              <a:rPr lang="es-us" sz="3200" b="0" i="0" u="none" baseline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41A2C9C-9F5A-45C8-A7B3-8CFB7E94AA15}"/>
              </a:ext>
            </a:extLst>
          </p:cNvPr>
          <p:cNvCxnSpPr>
            <a:cxnSpLocks/>
          </p:cNvCxnSpPr>
          <p:nvPr/>
        </p:nvCxnSpPr>
        <p:spPr>
          <a:xfrm flipH="1">
            <a:off x="0" y="1827671"/>
            <a:ext cx="5748498" cy="193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F36A525-8FD2-43C8-837D-B9258E13CA2A}"/>
              </a:ext>
            </a:extLst>
          </p:cNvPr>
          <p:cNvSpPr txBox="1"/>
          <p:nvPr/>
        </p:nvSpPr>
        <p:spPr>
          <a:xfrm>
            <a:off x="58130" y="6600692"/>
            <a:ext cx="11274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kumimoji="0" lang="es-us" sz="800" b="0" i="0" u="none" strike="noStrike" kern="1200" cap="none" spc="0" normalizeH="0" baseline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RECURSOS: Asociacion Americana de la Diabetes.; </a:t>
            </a:r>
            <a:r>
              <a:rPr lang="es-us" sz="800" b="0" i="0" u="none" baseline="0">
                <a:latin typeface="+mj-lt"/>
                <a:ea typeface="Times New Roman" panose="02020603050405020304" pitchFamily="18" charset="0"/>
              </a:rPr>
              <a:t>Jha, et al. "Una Mayor Adherencia a los Medicamentos para la Diabetes está Vinculada a un Menor Uso Hospitalario y Podría Ahorrar Casi $5 Billones Anuales." </a:t>
            </a:r>
            <a:r>
              <a:rPr lang="es-us" sz="800" b="0" i="1" u="none" baseline="0">
                <a:latin typeface="+mj-lt"/>
                <a:ea typeface="Times New Roman" panose="02020603050405020304" pitchFamily="18" charset="0"/>
              </a:rPr>
              <a:t>Asuntos de Salud</a:t>
            </a:r>
            <a:endParaRPr lang="es-us" sz="11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35A3454-39C3-4FC4-9857-582DB97D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F892358-1917-374C-BBB0-629E11930441}" type="slidenum">
              <a:rPr/>
              <a:t>3</a:t>
            </a:fld>
            <a:endParaRPr lang="es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189572-66D7-4A35-B875-8AAE74EF18F3}"/>
              </a:ext>
            </a:extLst>
          </p:cNvPr>
          <p:cNvSpPr txBox="1"/>
          <p:nvPr/>
        </p:nvSpPr>
        <p:spPr>
          <a:xfrm>
            <a:off x="9287522" y="169702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Medicamentos Recetados: El Contexto de los Costos de la Insulina www.phrma.org/insulin</a:t>
            </a:r>
          </a:p>
        </p:txBody>
      </p:sp>
    </p:spTree>
    <p:extLst>
      <p:ext uri="{BB962C8B-B14F-4D97-AF65-F5344CB8AC3E}">
        <p14:creationId xmlns:p14="http://schemas.microsoft.com/office/powerpoint/2010/main" val="376537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1D778C-66D8-4532-B180-B1B3D4ECF2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79" y="4953637"/>
            <a:ext cx="3019681" cy="449263"/>
          </a:xfrm>
        </p:spPr>
        <p:txBody>
          <a:bodyPr/>
          <a:lstStyle/>
          <a:p>
            <a:pPr rtl="0"/>
            <a:r>
              <a:rPr lang="es-us" b="1" i="0" u="none" baseline="0"/>
              <a:t>Los descuentos promedio pueden reducir el precio de lista de la insulina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2C323-78A3-482C-8F3E-8DCEC5ECD5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9947" y="4946380"/>
            <a:ext cx="3373119" cy="449263"/>
          </a:xfrm>
        </p:spPr>
        <p:txBody>
          <a:bodyPr/>
          <a:lstStyle/>
          <a:p>
            <a:pPr rtl="0"/>
            <a:r>
              <a:rPr lang="es-us" b="1" i="0" u="none" baseline="0"/>
              <a:t>Los precios netos medios de las clases de insulinas usadas comúnmente han disminuido desde 2014.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374CF-9512-4CF8-8CAD-B93DB767EE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546" y="4946379"/>
            <a:ext cx="3566613" cy="449263"/>
          </a:xfrm>
        </p:spPr>
        <p:txBody>
          <a:bodyPr/>
          <a:lstStyle/>
          <a:p>
            <a:pPr rtl="0"/>
            <a:r>
              <a:rPr lang="es-us" b="1" i="0" u="none" baseline="0" dirty="0"/>
              <a:t>Los precios netos de las insulinas usadas comúnmente son menos c</a:t>
            </a:r>
            <a:r>
              <a:rPr lang="es-US" b="1" i="0" u="none" baseline="0" dirty="0"/>
              <a:t>ostos</a:t>
            </a:r>
            <a:r>
              <a:rPr lang="es-us" b="1" i="0" u="none" baseline="0" dirty="0"/>
              <a:t>os ahora que en 2007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CDD23F-2E98-4546-BAA2-2AB77F5BF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s-us" b="0" i="0" u="none" baseline="0">
                <a:solidFill>
                  <a:srgbClr val="1F324A"/>
                </a:solidFill>
              </a:rPr>
              <a:t>Después de Descuentos y Rebajas, los Precios de las Clases de Insulina de Uso Común están Disminuyendo</a:t>
            </a:r>
            <a:endParaRPr lang="es-us" sz="2800" dirty="0"/>
          </a:p>
        </p:txBody>
      </p:sp>
      <p:pic>
        <p:nvPicPr>
          <p:cNvPr id="7" name="Graphic 6" descr="Downward trend">
            <a:extLst>
              <a:ext uri="{FF2B5EF4-FFF2-40B4-BE49-F238E27FC236}">
                <a16:creationId xmlns:a16="http://schemas.microsoft.com/office/drawing/2014/main" id="{518DC421-743A-4ABB-B92D-2B11BD1D0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08671" y="2749603"/>
            <a:ext cx="1272668" cy="1272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550728-1831-4144-A344-C155B4740166}"/>
              </a:ext>
            </a:extLst>
          </p:cNvPr>
          <p:cNvSpPr txBox="1"/>
          <p:nvPr/>
        </p:nvSpPr>
        <p:spPr>
          <a:xfrm>
            <a:off x="1280608" y="3075057"/>
            <a:ext cx="149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us" sz="4000" b="1" i="0" u="none" baseline="0">
                <a:solidFill>
                  <a:schemeClr val="accent1"/>
                </a:solidFill>
              </a:rPr>
              <a:t>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E50DB-C2E1-41EE-9BC2-8F24FAD39A81}"/>
              </a:ext>
            </a:extLst>
          </p:cNvPr>
          <p:cNvSpPr txBox="1"/>
          <p:nvPr/>
        </p:nvSpPr>
        <p:spPr>
          <a:xfrm>
            <a:off x="4900497" y="3167390"/>
            <a:ext cx="229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us" sz="2800" b="1" i="0" u="none" baseline="0">
                <a:solidFill>
                  <a:schemeClr val="accent2"/>
                </a:solidFill>
              </a:rPr>
              <a:t>40%-50%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32A56-2C2B-4DD2-BFE1-4DF0915D2A91}"/>
              </a:ext>
            </a:extLst>
          </p:cNvPr>
          <p:cNvSpPr txBox="1"/>
          <p:nvPr/>
        </p:nvSpPr>
        <p:spPr>
          <a:xfrm>
            <a:off x="-25339" y="6349944"/>
            <a:ext cx="1113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us" sz="800" b="0" i="0" u="none" baseline="0">
                <a:solidFill>
                  <a:schemeClr val="bg1"/>
                </a:solidFill>
              </a:rPr>
              <a:t>RECURSO: Análisis PhRMA de la SSR Health, octubre de 2020. </a:t>
            </a:r>
            <a:endParaRPr lang="es-us" sz="8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l" rtl="0"/>
            <a:r>
              <a:rPr lang="es-us" sz="800" b="0" i="0" u="none" baseline="0"/>
              <a:t>NOTAS: Incluye los análogos de la insulina de acción prolongada (descenso del 50 % del precio neto medio anual de clase entre 2014 y 2020) y los análogos de la insulina de acción rápida/insulinas mixtas (descenso del 40 % del precio neto medio anual de clase entre 2014 y 2020). Estas clases se ajustan a las clasificaciones detalladas en los informes de los analistas.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0B128C0-C5E7-4D72-9E2A-FD95FCBAF1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F892358-1917-374C-BBB0-629E11930441}" type="slidenum">
              <a:rPr/>
              <a:pPr/>
              <a:t>4</a:t>
            </a:fld>
            <a:endParaRPr lang="es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B3C46B-DE89-436D-B2BF-D40D4DEB1240}"/>
              </a:ext>
            </a:extLst>
          </p:cNvPr>
          <p:cNvSpPr txBox="1"/>
          <p:nvPr/>
        </p:nvSpPr>
        <p:spPr>
          <a:xfrm>
            <a:off x="9287522" y="169702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Medicamentos Recetados: El Contexto de los Costos de la Insulina www.phrma.org/insulin</a:t>
            </a:r>
          </a:p>
        </p:txBody>
      </p:sp>
    </p:spTree>
    <p:extLst>
      <p:ext uri="{BB962C8B-B14F-4D97-AF65-F5344CB8AC3E}">
        <p14:creationId xmlns:p14="http://schemas.microsoft.com/office/powerpoint/2010/main" val="3090137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605"/>
            <a:ext cx="7928658" cy="4915946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40782" y="2001809"/>
            <a:ext cx="6156959" cy="6702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us" sz="1800" b="0" i="0" u="none" strike="noStrike" kern="1200" cap="none" spc="-56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El poder</a:t>
            </a:r>
            <a:r>
              <a:rPr kumimoji="0" lang="es-us" sz="1800" b="0" i="0" u="none" strike="noStrike" kern="1200" cap="none" spc="-156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s-us" sz="1800" b="0" i="0" u="none" strike="noStrike" kern="1200" cap="none" spc="-5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de negociación</a:t>
            </a:r>
            <a:r>
              <a:rPr kumimoji="0" lang="es-us" sz="1800" b="0" i="0" u="none" strike="noStrike" kern="1200" cap="none" spc="-156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s-us" sz="1800" b="0" i="0" u="none" strike="noStrike" kern="1200" cap="none" spc="-72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se</a:t>
            </a:r>
            <a:r>
              <a:rPr kumimoji="0" lang="es-us" sz="1800" b="0" i="0" u="none" strike="noStrike" kern="1200" cap="none" spc="-156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s-us" sz="1800" b="0" i="0" u="none" strike="noStrike" kern="1200" cap="none" spc="-61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concentra</a:t>
            </a:r>
            <a:r>
              <a:rPr kumimoji="0" lang="es-us" sz="1800" b="0" i="0" u="none" strike="noStrike" kern="1200" cap="none" spc="-156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s-us" sz="1800" b="0" i="0" u="none" strike="noStrike" kern="1200" cap="none" spc="-56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cada vez m</a:t>
            </a:r>
            <a:r>
              <a:rPr kumimoji="0" lang="es-US" sz="1800" b="0" i="0" u="none" strike="noStrike" kern="1200" cap="none" spc="-56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á</a:t>
            </a:r>
            <a:r>
              <a:rPr kumimoji="0" lang="es-us" sz="1800" b="0" i="0" u="none" strike="noStrike" kern="1200" cap="none" spc="-56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s</a:t>
            </a:r>
            <a:r>
              <a:rPr kumimoji="0" lang="es-us" sz="1800" b="0" i="0" u="none" strike="noStrike" kern="1200" cap="none" spc="-156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s-us" sz="1800" b="0" i="0" u="none" strike="noStrike" kern="1200" cap="none" spc="-106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entre</a:t>
            </a:r>
            <a:r>
              <a:rPr kumimoji="0" lang="es-us" sz="1800" b="0" i="0" u="none" strike="noStrike" kern="1200" cap="none" spc="-156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s-us" sz="1800" b="0" i="0" u="none" strike="noStrike" kern="1200" cap="none" spc="-28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menos</a:t>
            </a:r>
            <a:r>
              <a:rPr kumimoji="0" lang="es-us" sz="1800" b="0" i="0" u="none" strike="noStrike" kern="1200" cap="none" spc="-156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s-us" sz="1800" b="0" i="0" u="none" strike="noStrike" kern="1200" cap="none" spc="-67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administradores</a:t>
            </a:r>
            <a:r>
              <a:rPr kumimoji="0" lang="es-us" sz="1800" b="0" i="0" u="none" strike="noStrike" kern="1200" cap="none" spc="-156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s-us" sz="1800" b="0" i="0" u="none" strike="noStrike" kern="1200" cap="none" spc="-56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de beneficios</a:t>
            </a:r>
            <a:r>
              <a:rPr kumimoji="0" lang="es-us" sz="1800" b="0" i="0" u="none" strike="noStrike" kern="1200" cap="none" spc="-156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s-US" sz="1800" b="0" i="0" u="none" strike="noStrike" kern="1200" cap="none" spc="-83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farmacéuticos</a:t>
            </a:r>
            <a:r>
              <a:rPr kumimoji="0" lang="es-us" sz="1800" b="0" i="0" u="none" strike="noStrike" kern="1200" cap="none" spc="-156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s-us" sz="1800" b="0" i="0" u="none" strike="noStrike" kern="1200" cap="none" spc="-11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(</a:t>
            </a:r>
            <a:r>
              <a:rPr kumimoji="0" lang="es-us" sz="1800" b="0" i="0" u="none" strike="noStrike" kern="1200" cap="none" spc="-11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PBMs</a:t>
            </a:r>
            <a:r>
              <a:rPr kumimoji="0" lang="es-us" sz="1800" b="0" i="0" u="none" strike="noStrike" kern="1200" cap="none" spc="-11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, por sus siglas en ingl</a:t>
            </a:r>
            <a:r>
              <a:rPr lang="es-US" sz="1800" spc="-83" dirty="0">
                <a:solidFill>
                  <a:srgbClr val="FFFFFF"/>
                </a:solidFill>
              </a:rPr>
              <a:t>é</a:t>
            </a:r>
            <a:r>
              <a:rPr kumimoji="0" lang="es-us" sz="1800" b="0" i="0" u="none" strike="noStrike" kern="1200" cap="none" spc="-11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s).</a:t>
            </a:r>
            <a:endParaRPr kumimoji="0" lang="es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235BF3-5605-8148-8FC1-ABBE0B057F64}"/>
              </a:ext>
            </a:extLst>
          </p:cNvPr>
          <p:cNvSpPr txBox="1"/>
          <p:nvPr/>
        </p:nvSpPr>
        <p:spPr>
          <a:xfrm>
            <a:off x="452227" y="4072336"/>
            <a:ext cx="2000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Los 3 Principales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Participa</a:t>
            </a:r>
            <a:r>
              <a:rPr kumimoji="0" lang="es-US" sz="1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ntes</a:t>
            </a:r>
            <a:r>
              <a:rPr kumimoji="0" lang="es-us" sz="1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us" sz="1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kumimoji="0" lang="es-us" sz="1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 Mercado: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36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74%</a:t>
            </a:r>
            <a:endParaRPr kumimoji="0" lang="es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E05E8A-C15F-BA4C-BF43-D2DA8D414857}"/>
              </a:ext>
            </a:extLst>
          </p:cNvPr>
          <p:cNvGrpSpPr/>
          <p:nvPr/>
        </p:nvGrpSpPr>
        <p:grpSpPr>
          <a:xfrm>
            <a:off x="1294154" y="2811716"/>
            <a:ext cx="5028441" cy="3352293"/>
            <a:chOff x="1294154" y="2811716"/>
            <a:chExt cx="5028441" cy="33522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11F55E-66E3-C74A-9E09-2A9D7AEEFC8C}"/>
                </a:ext>
              </a:extLst>
            </p:cNvPr>
            <p:cNvSpPr/>
            <p:nvPr/>
          </p:nvSpPr>
          <p:spPr>
            <a:xfrm rot="18705958">
              <a:off x="2159200" y="4370076"/>
              <a:ext cx="359764" cy="3597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91C7CE3B-0E99-2443-9419-24596F81FCFE}"/>
                </a:ext>
              </a:extLst>
            </p:cNvPr>
            <p:cNvGraphicFramePr/>
            <p:nvPr/>
          </p:nvGraphicFramePr>
          <p:xfrm>
            <a:off x="1294154" y="2811716"/>
            <a:ext cx="5028441" cy="33522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C023234D-220D-3043-A55A-536BC07F46C4}"/>
                </a:ext>
              </a:extLst>
            </p:cNvPr>
            <p:cNvGraphicFramePr/>
            <p:nvPr/>
          </p:nvGraphicFramePr>
          <p:xfrm>
            <a:off x="1452661" y="2912704"/>
            <a:ext cx="4714240" cy="3142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2A745C2-E16E-1F4D-A12F-904C52EC8FF5}"/>
                </a:ext>
              </a:extLst>
            </p:cNvPr>
            <p:cNvSpPr txBox="1"/>
            <p:nvPr/>
          </p:nvSpPr>
          <p:spPr>
            <a:xfrm>
              <a:off x="2915682" y="3471112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s" sz="1200" b="1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21%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CCFB43-3444-4B47-86A4-E43FAB181EE7}"/>
                </a:ext>
              </a:extLst>
            </p:cNvPr>
            <p:cNvSpPr txBox="1"/>
            <p:nvPr/>
          </p:nvSpPr>
          <p:spPr>
            <a:xfrm>
              <a:off x="2713766" y="4929559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s" sz="1200" b="1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33%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EA9850B-3C3C-EE4C-A1E2-1C2D9794B756}"/>
                </a:ext>
              </a:extLst>
            </p:cNvPr>
            <p:cNvSpPr txBox="1"/>
            <p:nvPr/>
          </p:nvSpPr>
          <p:spPr>
            <a:xfrm>
              <a:off x="4194913" y="5206558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s" sz="1200" b="1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20%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455031-1E1E-DF4D-8045-D4683DB124E9}"/>
                </a:ext>
              </a:extLst>
            </p:cNvPr>
            <p:cNvSpPr txBox="1"/>
            <p:nvPr/>
          </p:nvSpPr>
          <p:spPr>
            <a:xfrm>
              <a:off x="4565526" y="3957541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s" sz="1200" b="1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36%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91AF8E7-5C4F-FC41-ACC9-EB0A9B407537}"/>
              </a:ext>
            </a:extLst>
          </p:cNvPr>
          <p:cNvSpPr txBox="1"/>
          <p:nvPr/>
        </p:nvSpPr>
        <p:spPr>
          <a:xfrm>
            <a:off x="5900404" y="3977073"/>
            <a:ext cx="1663544" cy="80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OptumRx (UnitedHealthGroup)</a:t>
            </a:r>
            <a:r>
              <a:rPr kumimoji="0" lang="es-us" sz="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 CVS Health (Caremark)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Prescripciones Expresas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Otros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EFA925-004E-B54A-BC59-8699835FF451}"/>
              </a:ext>
            </a:extLst>
          </p:cNvPr>
          <p:cNvSpPr/>
          <p:nvPr/>
        </p:nvSpPr>
        <p:spPr>
          <a:xfrm>
            <a:off x="5795993" y="4062519"/>
            <a:ext cx="123669" cy="123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6B4E33-1737-434D-BD88-1F1F20BCBEB3}"/>
              </a:ext>
            </a:extLst>
          </p:cNvPr>
          <p:cNvSpPr/>
          <p:nvPr/>
        </p:nvSpPr>
        <p:spPr>
          <a:xfrm>
            <a:off x="5795993" y="4242401"/>
            <a:ext cx="123669" cy="123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BE217B-BF7B-2042-8D1C-B8666F8060B6}"/>
              </a:ext>
            </a:extLst>
          </p:cNvPr>
          <p:cNvSpPr/>
          <p:nvPr/>
        </p:nvSpPr>
        <p:spPr>
          <a:xfrm>
            <a:off x="5795993" y="4422283"/>
            <a:ext cx="123669" cy="1236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AD2D7B-77CE-4B45-AD9C-B8B38A997164}"/>
              </a:ext>
            </a:extLst>
          </p:cNvPr>
          <p:cNvSpPr/>
          <p:nvPr/>
        </p:nvSpPr>
        <p:spPr>
          <a:xfrm>
            <a:off x="5795993" y="4609660"/>
            <a:ext cx="123669" cy="1236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8791" y="667657"/>
            <a:ext cx="11424621" cy="730837"/>
          </a:xfrm>
        </p:spPr>
        <p:txBody>
          <a:bodyPr/>
          <a:lstStyle/>
          <a:p>
            <a:pPr algn="ctr" rtl="0">
              <a:lnSpc>
                <a:spcPct val="100000"/>
              </a:lnSpc>
            </a:pPr>
            <a:r>
              <a:rPr lang="es-us" b="0" i="0" u="none" baseline="0" dirty="0"/>
              <a:t>Las Aseguradoras y los </a:t>
            </a:r>
            <a:r>
              <a:rPr lang="es-us" b="0" i="0" u="none" baseline="0" dirty="0" err="1"/>
              <a:t>PBMs</a:t>
            </a:r>
            <a:r>
              <a:rPr lang="es-us" b="0" i="0" u="none" baseline="0" dirty="0"/>
              <a:t> Tienen una Ventaja Significante para </a:t>
            </a:r>
            <a:r>
              <a:rPr lang="es-us" b="0" i="0" u="none" baseline="0" dirty="0">
                <a:solidFill>
                  <a:schemeClr val="tx1"/>
                </a:solidFill>
              </a:rPr>
              <a:t>Negociar Descuentos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620459" y="2336926"/>
            <a:ext cx="2651096" cy="3931846"/>
            <a:chOff x="6548640" y="2460384"/>
            <a:chExt cx="2383570" cy="3931846"/>
          </a:xfrm>
        </p:grpSpPr>
        <p:sp>
          <p:nvSpPr>
            <p:cNvPr id="19" name="Rectangle 18"/>
            <p:cNvSpPr/>
            <p:nvPr/>
          </p:nvSpPr>
          <p:spPr>
            <a:xfrm>
              <a:off x="6548640" y="2460384"/>
              <a:ext cx="2322711" cy="3931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us" b="1" i="0" u="none" baseline="0" dirty="0">
                  <a:solidFill>
                    <a:srgbClr val="21BDB3"/>
                  </a:solidFill>
                  <a:latin typeface="Arial" charset="0"/>
                  <a:cs typeface="Arial" charset="0"/>
                </a:rPr>
                <a:t>Las Aseguradoras y los </a:t>
              </a:r>
              <a:r>
                <a:rPr lang="es-us" b="1" i="0" u="none" baseline="0" dirty="0" err="1">
                  <a:solidFill>
                    <a:srgbClr val="21BDB3"/>
                  </a:solidFill>
                  <a:latin typeface="Arial" charset="0"/>
                  <a:cs typeface="Arial" charset="0"/>
                </a:rPr>
                <a:t>PBMs</a:t>
              </a:r>
              <a:r>
                <a:rPr lang="es-us" b="1" i="0" u="none" baseline="0" dirty="0">
                  <a:solidFill>
                    <a:srgbClr val="21BDB3"/>
                  </a:solidFill>
                  <a:latin typeface="Arial" charset="0"/>
                  <a:cs typeface="Arial" charset="0"/>
                </a:rPr>
                <a:t> </a:t>
              </a:r>
              <a:r>
                <a:rPr kumimoji="0" lang="es-us" sz="1800" b="1" i="0" u="none" strike="noStrike" kern="1200" cap="none" spc="0" normalizeH="0" baseline="0" dirty="0">
                  <a:ln>
                    <a:noFill/>
                  </a:ln>
                  <a:solidFill>
                    <a:srgbClr val="21BDB3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determinan: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s-us" sz="800" b="0" i="0" u="none" strike="noStrike" kern="1200" cap="none" spc="0" normalizeH="0" baseline="0" noProof="0" dirty="0">
                <a:ln>
                  <a:noFill/>
                </a:ln>
                <a:solidFill>
                  <a:srgbClr val="21BDB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  <a:p>
              <a:pPr lvl="0">
                <a:spcAft>
                  <a:spcPts val="300"/>
                </a:spcAft>
                <a:defRPr/>
              </a:pPr>
              <a:r>
                <a:rPr kumimoji="0" lang="es-us" sz="1300" b="1" i="0" u="none" strike="noStrike" kern="1200" cap="none" spc="0" normalizeH="0" baseline="0" dirty="0">
                  <a:ln>
                    <a:noFill/>
                  </a:ln>
                  <a:solidFill>
                    <a:srgbClr val="21BDB3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LISTADO DE MEDICAMENTOS</a:t>
              </a:r>
              <a:r>
                <a:rPr kumimoji="0" lang="es-us" sz="1300" b="1" i="0" u="none" strike="noStrike" kern="1200" cap="none" spc="0" normalizeH="0" baseline="0" dirty="0">
                  <a:ln>
                    <a:noFill/>
                  </a:ln>
                  <a:solidFill>
                    <a:srgbClr val="BDCB1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kumimoji="0" lang="es-us" sz="1300" b="1" i="0" u="none" strike="noStrike" kern="1200" cap="none" spc="0" normalizeH="0" baseline="0" dirty="0">
                  <a:ln>
                    <a:noFill/>
                  </a:ln>
                  <a:solidFill>
                    <a:srgbClr val="BDCB1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</a:br>
              <a:r>
                <a:rPr kumimoji="0" lang="es-us" sz="12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si un medicamento est</a:t>
              </a:r>
              <a:r>
                <a:rPr lang="es-US" sz="1200" spc="-56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á</a:t>
              </a:r>
              <a:r>
                <a:rPr kumimoji="0" lang="es-us" sz="12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 cubierto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s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s" sz="1300" b="1" i="0" u="none" strike="noStrike" kern="1200" cap="none" spc="0" normalizeH="0" baseline="0" dirty="0">
                  <a:ln>
                    <a:noFill/>
                  </a:ln>
                  <a:solidFill>
                    <a:srgbClr val="21BDB3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COLOCACI</a:t>
              </a:r>
              <a:r>
                <a:rPr kumimoji="0" lang="es-US" sz="1300" b="1" i="0" u="none" strike="noStrike" kern="1200" cap="none" spc="0" normalizeH="0" baseline="0" dirty="0">
                  <a:ln>
                    <a:noFill/>
                  </a:ln>
                  <a:solidFill>
                    <a:srgbClr val="21BDB3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Ó</a:t>
              </a:r>
              <a:r>
                <a:rPr kumimoji="0" lang="es-us" sz="1300" b="1" i="0" u="none" strike="noStrike" kern="1200" cap="none" spc="0" normalizeH="0" baseline="0" dirty="0">
                  <a:ln>
                    <a:noFill/>
                  </a:ln>
                  <a:solidFill>
                    <a:srgbClr val="21BDB3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 ESCALADA</a:t>
              </a:r>
              <a:r>
                <a:rPr kumimoji="0" lang="es-us" sz="1300" b="1" i="0" u="none" strike="noStrike" kern="1200" cap="none" spc="0" normalizeH="0" baseline="0" dirty="0">
                  <a:ln>
                    <a:noFill/>
                  </a:ln>
                  <a:solidFill>
                    <a:srgbClr val="BDCB1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kumimoji="0" lang="es-us" sz="1300" b="1" i="0" u="none" strike="noStrike" kern="1200" cap="none" spc="0" normalizeH="0" baseline="0" dirty="0">
                  <a:ln>
                    <a:noFill/>
                  </a:ln>
                  <a:solidFill>
                    <a:srgbClr val="BDCB1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</a:br>
              <a:r>
                <a:rPr kumimoji="0" lang="es-us" sz="12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costo compartido del paciente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s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s" sz="1300" b="1" i="0" u="none" strike="noStrike" kern="1200" cap="none" spc="0" normalizeH="0" baseline="0" dirty="0">
                  <a:ln>
                    <a:noFill/>
                  </a:ln>
                  <a:solidFill>
                    <a:srgbClr val="21BDB3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ACCESSIBILIDAD</a:t>
              </a:r>
              <a:r>
                <a:rPr kumimoji="0" lang="es-us" sz="1300" b="1" i="0" u="none" strike="noStrike" kern="1200" cap="none" spc="0" normalizeH="0" baseline="0" dirty="0">
                  <a:ln>
                    <a:noFill/>
                  </a:ln>
                  <a:solidFill>
                    <a:srgbClr val="BDCB1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kumimoji="0" lang="es-us" sz="1300" b="1" i="0" u="none" strike="noStrike" kern="1200" cap="none" spc="0" normalizeH="0" baseline="0" dirty="0">
                  <a:ln>
                    <a:noFill/>
                  </a:ln>
                  <a:solidFill>
                    <a:srgbClr val="BDCB1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</a:br>
              <a:r>
                <a:rPr kumimoji="0" lang="es-us" sz="12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administración de la utilización mediante autorización previa o fallo primero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s" sz="1300" b="1" i="0" u="none" strike="noStrike" kern="1200" cap="none" spc="0" normalizeH="0" baseline="0" dirty="0">
                  <a:ln>
                    <a:noFill/>
                  </a:ln>
                  <a:solidFill>
                    <a:srgbClr val="21BDB3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INCENTIVOS DEL PROVEEDOR</a:t>
              </a:r>
              <a:r>
                <a:rPr kumimoji="0" lang="es-us" sz="1300" b="1" i="0" u="none" strike="noStrike" kern="1200" cap="none" spc="0" normalizeH="0" baseline="0" dirty="0">
                  <a:ln>
                    <a:noFill/>
                  </a:ln>
                  <a:solidFill>
                    <a:srgbClr val="BDCB1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kumimoji="0" lang="es-us" sz="1300" b="1" i="0" u="none" strike="noStrike" kern="1200" cap="none" spc="0" normalizeH="0" baseline="0" dirty="0">
                  <a:ln>
                    <a:noFill/>
                  </a:ln>
                  <a:solidFill>
                    <a:srgbClr val="BDCB1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</a:br>
              <a:r>
                <a:rPr kumimoji="0" lang="es-US" sz="12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vías</a:t>
              </a:r>
              <a:r>
                <a:rPr kumimoji="0" lang="es-us" sz="12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 y directrices de tratamiento preferible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613081" y="3866820"/>
              <a:ext cx="2319129" cy="1423388"/>
              <a:chOff x="6555931" y="4485256"/>
              <a:chExt cx="2319129" cy="142338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555931" y="5908644"/>
                <a:ext cx="2319129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555931" y="4485256"/>
                <a:ext cx="2319129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555931" y="5129793"/>
                <a:ext cx="2319129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59644FB-7C21-8547-860B-9584372ECB65}"/>
              </a:ext>
            </a:extLst>
          </p:cNvPr>
          <p:cNvSpPr/>
          <p:nvPr/>
        </p:nvSpPr>
        <p:spPr>
          <a:xfrm>
            <a:off x="67682" y="6589218"/>
            <a:ext cx="23920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800" b="0" i="0" u="none" strike="noStrike" kern="1200" cap="none" spc="0" normalizeH="0" baseline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RECURSO: Drug Channels Institute, March 2020.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38EFDB-8DAC-48FC-A703-1D3F92E7F523}"/>
              </a:ext>
            </a:extLst>
          </p:cNvPr>
          <p:cNvCxnSpPr/>
          <p:nvPr/>
        </p:nvCxnSpPr>
        <p:spPr>
          <a:xfrm>
            <a:off x="8684900" y="3050513"/>
            <a:ext cx="231912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9097F24-C757-479E-9E40-776372B8D9D0}"/>
              </a:ext>
            </a:extLst>
          </p:cNvPr>
          <p:cNvSpPr txBox="1"/>
          <p:nvPr/>
        </p:nvSpPr>
        <p:spPr>
          <a:xfrm>
            <a:off x="9287522" y="169702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Medicamentos Recetados: El Contexto de los Costos de la Insulina www.phrma.org/insulin</a:t>
            </a:r>
          </a:p>
        </p:txBody>
      </p:sp>
    </p:spTree>
    <p:extLst>
      <p:ext uri="{BB962C8B-B14F-4D97-AF65-F5344CB8AC3E}">
        <p14:creationId xmlns:p14="http://schemas.microsoft.com/office/powerpoint/2010/main" val="394145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" y="1743076"/>
            <a:ext cx="12191998" cy="1160546"/>
            <a:chOff x="2" y="1743076"/>
            <a:chExt cx="9144000" cy="1160546"/>
          </a:xfrm>
        </p:grpSpPr>
        <p:sp>
          <p:nvSpPr>
            <p:cNvPr id="4" name="Rectangle 3"/>
            <p:cNvSpPr/>
            <p:nvPr/>
          </p:nvSpPr>
          <p:spPr>
            <a:xfrm>
              <a:off x="4668255" y="1743076"/>
              <a:ext cx="4475747" cy="116054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" y="1743076"/>
              <a:ext cx="4668253" cy="11605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748826"/>
            <a:ext cx="11424621" cy="730837"/>
          </a:xfrm>
        </p:spPr>
        <p:txBody>
          <a:bodyPr/>
          <a:lstStyle/>
          <a:p>
            <a:pPr algn="ctr" rtl="0">
              <a:lnSpc>
                <a:spcPct val="100000"/>
              </a:lnSpc>
            </a:pPr>
            <a:r>
              <a:rPr lang="es-us" b="0" i="0" u="none" baseline="0" dirty="0">
                <a:solidFill>
                  <a:schemeClr val="tx1"/>
                </a:solidFill>
              </a:rPr>
              <a:t>A Pesar de las Grandes Rebajas y Descuentos, el Aumento del Uso de Deducibles y Co</a:t>
            </a:r>
            <a:r>
              <a:rPr lang="es-US" b="0" i="0" u="none" baseline="0" dirty="0">
                <a:solidFill>
                  <a:schemeClr val="tx1"/>
                </a:solidFill>
              </a:rPr>
              <a:t>a</a:t>
            </a:r>
            <a:r>
              <a:rPr lang="es-us" b="0" i="0" u="none" baseline="0" dirty="0">
                <a:solidFill>
                  <a:schemeClr val="tx1"/>
                </a:solidFill>
              </a:rPr>
              <a:t>seguros Puede Exponer a los Pacientes a Mayores Costos de Bolsillo</a:t>
            </a:r>
          </a:p>
        </p:txBody>
      </p:sp>
      <p:sp>
        <p:nvSpPr>
          <p:cNvPr id="5" name="Rectangle 4"/>
          <p:cNvSpPr/>
          <p:nvPr/>
        </p:nvSpPr>
        <p:spPr>
          <a:xfrm>
            <a:off x="6382512" y="1743076"/>
            <a:ext cx="5733288" cy="1160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s-us" sz="1400" b="1" i="0" u="none" baseline="0" dirty="0">
                <a:latin typeface="Arial" charset="0"/>
                <a:ea typeface="Arial" charset="0"/>
                <a:cs typeface="Arial" charset="0"/>
              </a:rPr>
              <a:t>1 de cada 4 pacientes que toman medicamentos de marca para la diabetes están expuestos a deducibles o coaseguro</a:t>
            </a:r>
            <a:r>
              <a:rPr lang="es-US" sz="1400" b="1" i="0" u="none" baseline="0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s-us" sz="1400" b="1" i="0" u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que se basan típicamente en el precio de lista no descontado de un medicamento.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71697" y="1743077"/>
            <a:ext cx="5844722" cy="11677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us" sz="14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Más de la mitad del gasto de bolsillo de los pacientes para medicamentos de marca para la diabetes es atribuible a deducibles y coaseguro.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018564" y="2085975"/>
            <a:ext cx="4125436" cy="817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57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1876469" y="2415435"/>
          <a:ext cx="3446628" cy="4458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Arc 14"/>
          <p:cNvSpPr/>
          <p:nvPr/>
        </p:nvSpPr>
        <p:spPr>
          <a:xfrm rot="10010782">
            <a:off x="2235983" y="3267641"/>
            <a:ext cx="2714557" cy="2759689"/>
          </a:xfrm>
          <a:prstGeom prst="arc">
            <a:avLst>
              <a:gd name="adj1" fmla="val 14835970"/>
              <a:gd name="adj2" fmla="val 6227924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005" tIns="32003" rIns="64005" bIns="32003" rtlCol="0" anchor="ctr"/>
          <a:lstStyle/>
          <a:p>
            <a:pPr marL="0" marR="0" lvl="0" indent="0" algn="ctr" defTabSz="45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800" b="0" i="0" u="none" strike="noStrike" kern="1200" cap="none" spc="0" normalizeH="0" baseline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16" name="Triangle 15"/>
          <p:cNvSpPr/>
          <p:nvPr/>
        </p:nvSpPr>
        <p:spPr>
          <a:xfrm rot="16200000">
            <a:off x="1785282" y="4498172"/>
            <a:ext cx="658549" cy="30893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marL="0" marR="0" lvl="0" indent="0" algn="ctr" defTabSz="45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901" y="433918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3200" b="1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5097" y="5450789"/>
            <a:ext cx="1424306" cy="757128"/>
          </a:xfrm>
          <a:prstGeom prst="rect">
            <a:avLst/>
          </a:prstGeom>
          <a:noFill/>
        </p:spPr>
        <p:txBody>
          <a:bodyPr wrap="square" lIns="64005" tIns="32003" rIns="64005" bIns="32003" rtlCol="0">
            <a:spAutoFit/>
          </a:bodyPr>
          <a:lstStyle/>
          <a:p>
            <a:pPr marL="0" marR="0" lvl="0" indent="0" algn="l" defTabSz="4571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0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Copago</a:t>
            </a:r>
          </a:p>
          <a:p>
            <a:pPr marL="0" marR="0" lvl="0" indent="0" algn="l" defTabSz="4571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0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Deducible</a:t>
            </a:r>
          </a:p>
          <a:p>
            <a:pPr marL="0" marR="0" lvl="0" indent="0" algn="l" defTabSz="4571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0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Coaseguro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17359" y="5575097"/>
            <a:ext cx="87738" cy="90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17359" y="5804763"/>
            <a:ext cx="87738" cy="90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7359" y="6018724"/>
            <a:ext cx="87738" cy="907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216419" y="2984886"/>
            <a:ext cx="0" cy="33050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6043664-AC1F-8349-8AA6-C3C0A1CCBB79}"/>
              </a:ext>
            </a:extLst>
          </p:cNvPr>
          <p:cNvSpPr/>
          <p:nvPr/>
        </p:nvSpPr>
        <p:spPr>
          <a:xfrm>
            <a:off x="69849" y="6597206"/>
            <a:ext cx="35381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800" b="0" i="0" u="none" strike="noStrike" kern="1200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RECURSO:</a:t>
            </a:r>
            <a:r>
              <a:rPr kumimoji="0" lang="es-us" sz="800" b="0" i="0" u="none" strike="noStrike" kern="1200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IQVIA. Análisis de Market Access Strategy Consulting de Estados Unidos. 2020.</a:t>
            </a:r>
            <a:endParaRPr kumimoji="0" lang="es-us" sz="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0FEE02-27AC-4987-8D88-07521AD4569B}"/>
              </a:ext>
            </a:extLst>
          </p:cNvPr>
          <p:cNvGrpSpPr/>
          <p:nvPr/>
        </p:nvGrpSpPr>
        <p:grpSpPr>
          <a:xfrm>
            <a:off x="7458135" y="3858446"/>
            <a:ext cx="3500068" cy="1330758"/>
            <a:chOff x="6869594" y="4129213"/>
            <a:chExt cx="2682531" cy="101992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807E5B1-5A57-4686-87B5-6373F3CB3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9594" y="4137316"/>
              <a:ext cx="603192" cy="10118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1ACC730-BA30-4612-A1D8-EB8EE2BEC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2707" y="4129213"/>
              <a:ext cx="603192" cy="10118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FD6EB6F-ADD2-4474-9ED6-00031CEB8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5820" y="4129213"/>
              <a:ext cx="603192" cy="101182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E07BBAD-3750-42E9-B7DD-D48CC0B67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8933" y="4129213"/>
              <a:ext cx="603192" cy="1011820"/>
            </a:xfrm>
            <a:prstGeom prst="rect">
              <a:avLst/>
            </a:prstGeom>
          </p:spPr>
        </p:pic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A19707-AAF1-4D73-BD61-C064EC05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92358-1917-374C-BBB0-629E11930441}" type="slidenum">
              <a:rPr kumimoji="0" sz="900" b="0" i="0" u="none" strike="noStrike" kern="1200" cap="none" spc="0" normalizeH="0" baseline="0">
                <a:ln>
                  <a:noFill/>
                </a:ln>
                <a:solidFill>
                  <a:srgbClr val="1F334A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us" sz="900" b="0" i="0" u="none" strike="noStrike" kern="1200" cap="none" spc="0" normalizeH="0" baseline="0" noProof="0" dirty="0">
              <a:ln>
                <a:noFill/>
              </a:ln>
              <a:solidFill>
                <a:srgbClr val="1F334A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866E39-6EC9-4F7F-9901-613BB34E5FBB}"/>
              </a:ext>
            </a:extLst>
          </p:cNvPr>
          <p:cNvSpPr txBox="1"/>
          <p:nvPr/>
        </p:nvSpPr>
        <p:spPr>
          <a:xfrm>
            <a:off x="9287522" y="169702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Medicamentos Recetados: El Contexto de los Costos de la Insulina www.phrma.org/insulin</a:t>
            </a:r>
          </a:p>
        </p:txBody>
      </p:sp>
    </p:spTree>
    <p:extLst>
      <p:ext uri="{BB962C8B-B14F-4D97-AF65-F5344CB8AC3E}">
        <p14:creationId xmlns:p14="http://schemas.microsoft.com/office/powerpoint/2010/main" val="130597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E965D4-DE1D-485C-88CD-0032E99BA0AB}"/>
              </a:ext>
            </a:extLst>
          </p:cNvPr>
          <p:cNvSpPr/>
          <p:nvPr/>
        </p:nvSpPr>
        <p:spPr>
          <a:xfrm>
            <a:off x="9078012" y="1746451"/>
            <a:ext cx="3113988" cy="479822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6AB26A1-B8A4-49D2-92AB-5A542E17C74B}"/>
              </a:ext>
            </a:extLst>
          </p:cNvPr>
          <p:cNvGraphicFramePr>
            <a:graphicFrameLocks/>
          </p:cNvGraphicFramePr>
          <p:nvPr/>
        </p:nvGraphicFramePr>
        <p:xfrm>
          <a:off x="587914" y="2101346"/>
          <a:ext cx="6990331" cy="403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4F9FD4-0802-4882-85F6-B30895CBD745}"/>
              </a:ext>
            </a:extLst>
          </p:cNvPr>
          <p:cNvSpPr txBox="1"/>
          <p:nvPr/>
        </p:nvSpPr>
        <p:spPr>
          <a:xfrm>
            <a:off x="6737094" y="2182837"/>
            <a:ext cx="210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1" i="0" u="none" strike="noStrike" kern="1200" cap="none" spc="0" normalizeH="0" baseline="0">
                <a:ln>
                  <a:noFill/>
                </a:ln>
                <a:solidFill>
                  <a:srgbClr val="21BD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Exposición de Costo Promedio Anual de los Costos Fuera de Bolsillo para Pacientes que Toman Medicamentos de Marca para la Diabetes</a:t>
            </a:r>
            <a:endParaRPr kumimoji="0" lang="es-us" sz="1200" b="1" i="0" u="none" strike="noStrike" kern="1200" cap="none" spc="0" normalizeH="0" baseline="30000" noProof="0" dirty="0">
              <a:ln>
                <a:noFill/>
              </a:ln>
              <a:solidFill>
                <a:srgbClr val="21BDB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652F426-DD96-47FF-8EED-F11F4E13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657"/>
            <a:ext cx="12191999" cy="730837"/>
          </a:xfrm>
        </p:spPr>
        <p:txBody>
          <a:bodyPr/>
          <a:lstStyle/>
          <a:p>
            <a:pPr rtl="0"/>
            <a:r>
              <a:rPr lang="es-us" sz="3200" b="0" i="0" u="none" baseline="0"/>
              <a:t>Las Aseguradoras  </a:t>
            </a:r>
            <a:r>
              <a:rPr lang="es-us" sz="3200" b="0" i="0" u="none" baseline="0">
                <a:solidFill>
                  <a:schemeClr val="tx1"/>
                </a:solidFill>
              </a:rPr>
              <a:t>y los Intermediarios</a:t>
            </a:r>
            <a:r>
              <a:rPr lang="es-us" sz="3200" b="0" i="0" u="none" baseline="0"/>
              <a:t> Exponen a los Pacientes con Diabetes a Aumentar los Costos de Bolsillo a pesar de la Disminución de los Precios Netos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08C6A8-EEF4-4326-B255-1FEA070658ED}"/>
              </a:ext>
            </a:extLst>
          </p:cNvPr>
          <p:cNvSpPr/>
          <p:nvPr/>
        </p:nvSpPr>
        <p:spPr>
          <a:xfrm>
            <a:off x="0" y="6603679"/>
            <a:ext cx="112928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800" b="0" i="0" u="none" strike="noStrike" kern="1200" cap="none" spc="0" normalizeH="0" baseline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RECURSOS: IQVIA </a:t>
            </a:r>
            <a:r>
              <a:rPr kumimoji="0" lang="es-us" sz="800" b="0" i="0" u="none" strike="noStrike" kern="1200" cap="none" spc="0" normalizeH="0" baseline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U.S. Market Access Strategy and Consulting, julio 2020.; IQVIA, “Diabetes Costs and Affordability in the United States.” Junio 2020.</a:t>
            </a:r>
            <a:endParaRPr kumimoji="0" lang="es-us" sz="800" b="0" i="0" u="none" strike="noStrike" kern="1200" cap="none" spc="0" normalizeH="0" baseline="0" noProof="0" dirty="0">
              <a:ln>
                <a:noFill/>
              </a:ln>
              <a:solidFill>
                <a:srgbClr val="1F3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0A9459-45DF-45C7-AB07-17EB568656B4}"/>
              </a:ext>
            </a:extLst>
          </p:cNvPr>
          <p:cNvSpPr txBox="1"/>
          <p:nvPr/>
        </p:nvSpPr>
        <p:spPr>
          <a:xfrm>
            <a:off x="6859327" y="4850381"/>
            <a:ext cx="1821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1" i="0" u="none" strike="noStrike" kern="1200" cap="none" spc="0" normalizeH="0" baseline="0">
                <a:ln>
                  <a:noFill/>
                </a:ln>
                <a:solidFill>
                  <a:srgbClr val="2A88D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Precio Neto Promedio de los Medicamentos de Diabetes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59D078-F6C0-45CF-973C-A33ACA9D0A81}"/>
              </a:ext>
            </a:extLst>
          </p:cNvPr>
          <p:cNvCxnSpPr>
            <a:cxnSpLocks/>
          </p:cNvCxnSpPr>
          <p:nvPr/>
        </p:nvCxnSpPr>
        <p:spPr>
          <a:xfrm>
            <a:off x="1263191" y="3756728"/>
            <a:ext cx="6226681" cy="1629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1E2AFDB-61DF-469C-896E-474B86876E9B}"/>
              </a:ext>
            </a:extLst>
          </p:cNvPr>
          <p:cNvSpPr/>
          <p:nvPr/>
        </p:nvSpPr>
        <p:spPr>
          <a:xfrm>
            <a:off x="9443026" y="3850356"/>
            <a:ext cx="25667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los pacientes que toman medicamentos de marca para la diabetes se les pide que paguen una cantidad cada vez mayor de su bolsillo, a pesar de que los precios netos han bajado.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C2D902-A14C-412F-9F48-CFF8A917D1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9608" y="2196841"/>
            <a:ext cx="1790622" cy="16401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A1916D7-CB45-40CF-BEE6-399D4BC3476F}"/>
              </a:ext>
            </a:extLst>
          </p:cNvPr>
          <p:cNvSpPr/>
          <p:nvPr/>
        </p:nvSpPr>
        <p:spPr>
          <a:xfrm>
            <a:off x="0" y="6241151"/>
            <a:ext cx="7791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NOTAS: La exposición de bolsillo mide la cantidad de planes medicos que los pacientes deben pagar; la asistencia del fabricante para compartir los costos podría ayudar a los pacientes a pagar esta cantidad requerida. Los datos de precios netos de la diabetes incluyen medicamentos de marca y genéricos.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1CB272-8C35-47C7-BDAA-06E8E3147755}"/>
              </a:ext>
            </a:extLst>
          </p:cNvPr>
          <p:cNvSpPr txBox="1"/>
          <p:nvPr/>
        </p:nvSpPr>
        <p:spPr>
          <a:xfrm>
            <a:off x="9287522" y="169702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Medicamentos Recetados: El Contexto de los Costos de la Insulina www.phrma.org/insulin</a:t>
            </a:r>
          </a:p>
        </p:txBody>
      </p:sp>
    </p:spTree>
    <p:extLst>
      <p:ext uri="{BB962C8B-B14F-4D97-AF65-F5344CB8AC3E}">
        <p14:creationId xmlns:p14="http://schemas.microsoft.com/office/powerpoint/2010/main" val="298530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CFFBDD-629B-4FD7-B8B2-DE4426B3279F}"/>
              </a:ext>
            </a:extLst>
          </p:cNvPr>
          <p:cNvSpPr/>
          <p:nvPr/>
        </p:nvSpPr>
        <p:spPr>
          <a:xfrm>
            <a:off x="0" y="1746417"/>
            <a:ext cx="6096000" cy="479822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lnSpc>
                <a:spcPct val="100000"/>
              </a:lnSpc>
            </a:pPr>
            <a:r>
              <a:rPr lang="es-us" b="0" i="0" u="none" baseline="0">
                <a:solidFill>
                  <a:schemeClr val="tx1"/>
                </a:solidFill>
              </a:rPr>
              <a:t>Los Pacientes con Coaseguro y Deducibles Pagan Más en Promedio por los Medicamentos para la Diabetes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D4F35D-4FE1-4EBC-8EBA-42450BBAB071}"/>
              </a:ext>
            </a:extLst>
          </p:cNvPr>
          <p:cNvSpPr txBox="1"/>
          <p:nvPr/>
        </p:nvSpPr>
        <p:spPr>
          <a:xfrm>
            <a:off x="1150086" y="2401208"/>
            <a:ext cx="37630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>
              <a:spcAft>
                <a:spcPts val="1200"/>
              </a:spcAft>
            </a:pPr>
            <a:r>
              <a:rPr lang="es-us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Pacientes que llenaron recetas de medicamentos de marca para la diabetes mientras estaban en el deducible gastaron </a:t>
            </a:r>
          </a:p>
          <a:p>
            <a:pPr lvl="0" algn="ctr" rtl="0">
              <a:spcAft>
                <a:spcPts val="1200"/>
              </a:spcAft>
            </a:pPr>
            <a:r>
              <a:rPr lang="es-us" sz="5400" b="1" i="0" u="none" spc="50" baseline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3.4x </a:t>
            </a:r>
            <a:r>
              <a:rPr lang="es-us" sz="3600" b="1" i="0" u="none" spc="50" baseline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más</a:t>
            </a:r>
          </a:p>
          <a:p>
            <a:pPr algn="ctr" rtl="0">
              <a:spcAft>
                <a:spcPts val="1200"/>
              </a:spcAft>
            </a:pPr>
            <a:r>
              <a:rPr lang="es-us" b="1" i="0" u="none" baseline="0">
                <a:solidFill>
                  <a:schemeClr val="bg1"/>
                </a:solidFill>
              </a:rPr>
              <a:t>de su bolsillo que pacientes sin gastos de deducible.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9120BA-ABBE-42A3-83F0-CB9059907208}"/>
              </a:ext>
            </a:extLst>
          </p:cNvPr>
          <p:cNvSpPr txBox="1"/>
          <p:nvPr/>
        </p:nvSpPr>
        <p:spPr>
          <a:xfrm>
            <a:off x="7344582" y="2401208"/>
            <a:ext cx="40483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>
              <a:spcAft>
                <a:spcPts val="1200"/>
              </a:spcAft>
            </a:pPr>
            <a:r>
              <a:rPr lang="es-us" b="1" i="0" u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Pacientes con coparticipación de costos que llenaron recetas de medicamentos de marca para la diabetes gastaron </a:t>
            </a:r>
          </a:p>
          <a:p>
            <a:pPr lvl="0" algn="ctr" rtl="0">
              <a:spcAft>
                <a:spcPts val="1200"/>
              </a:spcAft>
            </a:pPr>
            <a:r>
              <a:rPr lang="es-us" sz="5400" b="1" i="0" u="none" spc="50" baseline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2.2x </a:t>
            </a:r>
            <a:r>
              <a:rPr lang="es-us" sz="3600" b="1" i="0" u="none" spc="50" baseline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más</a:t>
            </a:r>
          </a:p>
          <a:p>
            <a:pPr lvl="0" algn="ctr" rtl="0">
              <a:spcAft>
                <a:spcPts val="1200"/>
              </a:spcAft>
            </a:pPr>
            <a:r>
              <a:rPr lang="es-us" b="1" i="0" u="none" baseline="0" dirty="0">
                <a:solidFill>
                  <a:srgbClr val="FFFFFF"/>
                </a:solidFill>
              </a:rPr>
              <a:t>de su bolsillo que pacientes</a:t>
            </a:r>
            <a:r>
              <a:rPr lang="es-US" b="1" i="0" u="none" baseline="0" dirty="0">
                <a:solidFill>
                  <a:srgbClr val="FFFFFF"/>
                </a:solidFill>
              </a:rPr>
              <a:t> con</a:t>
            </a:r>
            <a:r>
              <a:rPr lang="es-us" b="1" i="0" u="none" baseline="0" dirty="0">
                <a:solidFill>
                  <a:srgbClr val="FFFFFF"/>
                </a:solidFill>
              </a:rPr>
              <a:t> gastos de copago compartidos. </a:t>
            </a:r>
            <a:endParaRPr lang="es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7AE3B-D65B-4AD5-82B9-2680E70B8634}"/>
              </a:ext>
            </a:extLst>
          </p:cNvPr>
          <p:cNvSpPr/>
          <p:nvPr/>
        </p:nvSpPr>
        <p:spPr>
          <a:xfrm>
            <a:off x="0" y="6597206"/>
            <a:ext cx="35381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us" sz="800" b="0" i="0" u="none" baseline="0">
                <a:ea typeface="Arial" charset="0"/>
                <a:cs typeface="Arial" charset="0"/>
              </a:rPr>
              <a:t>RECURSO:</a:t>
            </a:r>
            <a:r>
              <a:rPr lang="es-us" sz="800" b="0" i="0" u="none" baseline="0"/>
              <a:t> IQVIA. Análisis de Market Access Strategy Consulting de Estados Unidos. 2020.</a:t>
            </a:r>
            <a:endParaRPr lang="es-us" sz="800" dirty="0">
              <a:ea typeface="Arial" charset="0"/>
              <a:cs typeface="Arial" charset="0"/>
            </a:endParaRPr>
          </a:p>
        </p:txBody>
      </p:sp>
      <p:pic>
        <p:nvPicPr>
          <p:cNvPr id="23" name="Graphic 22" descr="Piggy Bank">
            <a:extLst>
              <a:ext uri="{FF2B5EF4-FFF2-40B4-BE49-F238E27FC236}">
                <a16:creationId xmlns:a16="http://schemas.microsoft.com/office/drawing/2014/main" id="{5932283F-EA71-4B8E-9A0E-BAB8DEE2A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54486" y="4509205"/>
            <a:ext cx="1791600" cy="1791600"/>
          </a:xfrm>
          <a:prstGeom prst="rect">
            <a:avLst/>
          </a:prstGeom>
        </p:spPr>
      </p:pic>
      <p:pic>
        <p:nvPicPr>
          <p:cNvPr id="19" name="Graphic 18" descr="Coins">
            <a:extLst>
              <a:ext uri="{FF2B5EF4-FFF2-40B4-BE49-F238E27FC236}">
                <a16:creationId xmlns:a16="http://schemas.microsoft.com/office/drawing/2014/main" id="{FE5CA2A1-A6A1-467E-BA49-D77010D46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83104" y="5438966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7F71D4-278A-4290-95B8-9A30610F046D}"/>
              </a:ext>
            </a:extLst>
          </p:cNvPr>
          <p:cNvSpPr txBox="1"/>
          <p:nvPr/>
        </p:nvSpPr>
        <p:spPr>
          <a:xfrm>
            <a:off x="9287522" y="169702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Medicamentos Recetados: El Contexto de los Costos de la Insulina www.phrma.org/insulin</a:t>
            </a:r>
          </a:p>
        </p:txBody>
      </p:sp>
    </p:spTree>
    <p:extLst>
      <p:ext uri="{BB962C8B-B14F-4D97-AF65-F5344CB8AC3E}">
        <p14:creationId xmlns:p14="http://schemas.microsoft.com/office/powerpoint/2010/main" val="69215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86B7E6-208C-4911-B16C-385573EEA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1" y="667657"/>
            <a:ext cx="10820400" cy="730837"/>
          </a:xfrm>
        </p:spPr>
        <p:txBody>
          <a:bodyPr/>
          <a:lstStyle/>
          <a:p>
            <a:pPr rtl="0"/>
            <a:r>
              <a:rPr lang="es-us" sz="3200" b="0" i="0" u="none" baseline="0" dirty="0">
                <a:solidFill>
                  <a:schemeClr val="tx1"/>
                </a:solidFill>
              </a:rPr>
              <a:t>Una Pequeña Proporción de Pacientes con Diabetes Enfrenta Altos Costos de Bolsillo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0F6072-AFF4-4AF7-A40B-7987B56F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92358-1917-374C-BBB0-629E11930441}" type="slidenum">
              <a:rPr kumimoji="0" sz="900" b="0" i="0" u="none" strike="noStrike" kern="1200" cap="none" spc="0" normalizeH="0" baseline="0">
                <a:ln>
                  <a:noFill/>
                </a:ln>
                <a:solidFill>
                  <a:srgbClr val="1F334A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us" sz="900" b="0" i="0" u="none" strike="noStrike" kern="1200" cap="none" spc="0" normalizeH="0" baseline="0" noProof="0" dirty="0">
              <a:ln>
                <a:noFill/>
              </a:ln>
              <a:solidFill>
                <a:srgbClr val="1F334A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047A176-D6F6-451A-89F9-08856512136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24498352"/>
              </p:ext>
            </p:extLst>
          </p:nvPr>
        </p:nvGraphicFramePr>
        <p:xfrm>
          <a:off x="2004020" y="2054746"/>
          <a:ext cx="8124825" cy="364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8DAE95-450B-4CC2-A2F1-476FD6CD2971}"/>
              </a:ext>
            </a:extLst>
          </p:cNvPr>
          <p:cNvSpPr txBox="1">
            <a:spLocks/>
          </p:cNvSpPr>
          <p:nvPr/>
        </p:nvSpPr>
        <p:spPr>
          <a:xfrm>
            <a:off x="0" y="6528061"/>
            <a:ext cx="9285288" cy="338138"/>
          </a:xfrm>
          <a:prstGeom prst="rect">
            <a:avLst/>
          </a:prstGeom>
        </p:spPr>
        <p:txBody>
          <a:bodyPr/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800" b="0" i="0" u="none" strike="noStrike" kern="1200" cap="none" spc="0" normalizeH="0" baseline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NOTAS: Incluye insulinas solamente, todo pagador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800" b="0" i="0" u="none" strike="noStrike" kern="1200" cap="none" spc="0" normalizeH="0" baseline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RECURSOS: IQVIA, Medicine Spending and Affordability in the United States, August 2020.; IQVIA, Diabetes Costs and Affordability in the United States, June 2020. 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7631958A-0B95-4C92-83C0-62D566262D08}"/>
              </a:ext>
            </a:extLst>
          </p:cNvPr>
          <p:cNvSpPr/>
          <p:nvPr/>
        </p:nvSpPr>
        <p:spPr>
          <a:xfrm rot="16200000">
            <a:off x="4526639" y="2443094"/>
            <a:ext cx="3377540" cy="3377540"/>
          </a:xfrm>
          <a:prstGeom prst="blockArc">
            <a:avLst>
              <a:gd name="adj1" fmla="val 7222167"/>
              <a:gd name="adj2" fmla="val 5097990"/>
              <a:gd name="adj3" fmla="val 38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 dirty="0">
              <a:ln>
                <a:noFill/>
              </a:ln>
              <a:solidFill>
                <a:srgbClr val="1F324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5994DFE-B933-4D90-BADB-FBAF389C3B1E}"/>
              </a:ext>
            </a:extLst>
          </p:cNvPr>
          <p:cNvSpPr/>
          <p:nvPr/>
        </p:nvSpPr>
        <p:spPr>
          <a:xfrm rot="16200000">
            <a:off x="4023847" y="3956498"/>
            <a:ext cx="757825" cy="35072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DC6630-F4E7-4FFE-B42F-4D8E424F79B4}"/>
              </a:ext>
            </a:extLst>
          </p:cNvPr>
          <p:cNvSpPr/>
          <p:nvPr/>
        </p:nvSpPr>
        <p:spPr>
          <a:xfrm>
            <a:off x="901340" y="3643325"/>
            <a:ext cx="3154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b="0" i="0" u="none" baseline="0" dirty="0">
                <a:solidFill>
                  <a:srgbClr val="1F324A"/>
                </a:solidFill>
                <a:latin typeface="Arial" panose="020B0604020202020204"/>
              </a:rPr>
              <a:t>El 90% </a:t>
            </a:r>
            <a:r>
              <a:rPr kumimoji="0" lang="es-us" sz="1800" b="0" i="0" u="none" strike="noStrike" kern="1200" cap="none" spc="0" normalizeH="0" baseline="0" dirty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los pacientes pagaron </a:t>
            </a:r>
            <a:r>
              <a:rPr kumimoji="0" lang="es-us" sz="1800" b="1" i="0" u="none" strike="noStrike" kern="1200" cap="none" spc="0" normalizeH="0" baseline="0" dirty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menos de $</a:t>
            </a:r>
            <a:r>
              <a:rPr lang="es-us" b="1" i="0" u="none" baseline="0" dirty="0">
                <a:solidFill>
                  <a:srgbClr val="1F324A"/>
                </a:solidFill>
                <a:latin typeface="Arial" panose="020B0604020202020204"/>
              </a:rPr>
              <a:t>75</a:t>
            </a:r>
            <a:r>
              <a:rPr kumimoji="0" lang="es-us" sz="1800" b="1" i="0" u="none" strike="noStrike" kern="1200" cap="none" spc="0" normalizeH="0" baseline="0" dirty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fuera del bolsillo </a:t>
            </a:r>
            <a:r>
              <a:rPr kumimoji="0" lang="es-us" sz="1800" b="0" i="0" u="none" strike="noStrike" kern="1200" cap="none" spc="0" normalizeH="0" baseline="0" dirty="0">
                <a:ln>
                  <a:noFill/>
                </a:ln>
                <a:solidFill>
                  <a:srgbClr val="1F32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por prescripción de insulina.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7CF9B-B38A-439F-872F-EC78FB75A6F3}"/>
              </a:ext>
            </a:extLst>
          </p:cNvPr>
          <p:cNvSpPr txBox="1"/>
          <p:nvPr/>
        </p:nvSpPr>
        <p:spPr>
          <a:xfrm>
            <a:off x="9287522" y="169702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Medicamentos Recetados: El Contexto de los Costos de la Insulina www.phrma.org/insulin</a:t>
            </a:r>
          </a:p>
        </p:txBody>
      </p:sp>
    </p:spTree>
    <p:extLst>
      <p:ext uri="{BB962C8B-B14F-4D97-AF65-F5344CB8AC3E}">
        <p14:creationId xmlns:p14="http://schemas.microsoft.com/office/powerpoint/2010/main" val="13749163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RFJ1rs1S24I3iyEEMHb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F2761QDV3BvqymJyf7Q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N0rHXiUpyapM0osRvpc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EmpJBEoPcyGZnfGhyVT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YM9SS.UIMW4sLEUynE5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K4a.ZR08qZkKOVQ41n6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n1lLXl64wJsYqaex9F1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FQy76jYsiG6nAWH.xmiA"/>
</p:tagLst>
</file>

<file path=ppt/theme/theme1.xml><?xml version="1.0" encoding="utf-8"?>
<a:theme xmlns:a="http://schemas.openxmlformats.org/drawingml/2006/main" name="Office Theme">
  <a:themeElements>
    <a:clrScheme name="Custom 11">
      <a:dk1>
        <a:srgbClr val="1F324A"/>
      </a:dk1>
      <a:lt1>
        <a:srgbClr val="FFFFFF"/>
      </a:lt1>
      <a:dk2>
        <a:srgbClr val="44546A"/>
      </a:dk2>
      <a:lt2>
        <a:srgbClr val="FEFFFF"/>
      </a:lt2>
      <a:accent1>
        <a:srgbClr val="2A88D2"/>
      </a:accent1>
      <a:accent2>
        <a:srgbClr val="21BDB3"/>
      </a:accent2>
      <a:accent3>
        <a:srgbClr val="EE4633"/>
      </a:accent3>
      <a:accent4>
        <a:srgbClr val="EEAD1E"/>
      </a:accent4>
      <a:accent5>
        <a:srgbClr val="D45D26"/>
      </a:accent5>
      <a:accent6>
        <a:srgbClr val="E06157"/>
      </a:accent6>
      <a:hlink>
        <a:srgbClr val="8F478E"/>
      </a:hlink>
      <a:folHlink>
        <a:srgbClr val="2E2C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1">
      <a:dk1>
        <a:srgbClr val="1F324A"/>
      </a:dk1>
      <a:lt1>
        <a:srgbClr val="FFFFFF"/>
      </a:lt1>
      <a:dk2>
        <a:srgbClr val="44546A"/>
      </a:dk2>
      <a:lt2>
        <a:srgbClr val="FEFFFF"/>
      </a:lt2>
      <a:accent1>
        <a:srgbClr val="2A88D2"/>
      </a:accent1>
      <a:accent2>
        <a:srgbClr val="21BDB3"/>
      </a:accent2>
      <a:accent3>
        <a:srgbClr val="EE4633"/>
      </a:accent3>
      <a:accent4>
        <a:srgbClr val="EEAD1E"/>
      </a:accent4>
      <a:accent5>
        <a:srgbClr val="D45D26"/>
      </a:accent5>
      <a:accent6>
        <a:srgbClr val="E06157"/>
      </a:accent6>
      <a:hlink>
        <a:srgbClr val="8F478E"/>
      </a:hlink>
      <a:folHlink>
        <a:srgbClr val="2E2C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hRMA">
  <a:themeElements>
    <a:clrScheme name="Custom 11">
      <a:dk1>
        <a:srgbClr val="1F324A"/>
      </a:dk1>
      <a:lt1>
        <a:srgbClr val="FFFFFF"/>
      </a:lt1>
      <a:dk2>
        <a:srgbClr val="44546A"/>
      </a:dk2>
      <a:lt2>
        <a:srgbClr val="FEFFFF"/>
      </a:lt2>
      <a:accent1>
        <a:srgbClr val="2A88D2"/>
      </a:accent1>
      <a:accent2>
        <a:srgbClr val="21BDB3"/>
      </a:accent2>
      <a:accent3>
        <a:srgbClr val="EE4633"/>
      </a:accent3>
      <a:accent4>
        <a:srgbClr val="EEAD1E"/>
      </a:accent4>
      <a:accent5>
        <a:srgbClr val="D45D26"/>
      </a:accent5>
      <a:accent6>
        <a:srgbClr val="E06157"/>
      </a:accent6>
      <a:hlink>
        <a:srgbClr val="8F478E"/>
      </a:hlink>
      <a:folHlink>
        <a:srgbClr val="2E2C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RMA" id="{3B78CF2A-2F37-4BC2-8331-91A0E14D15AA}" vid="{B69BFBC2-AC93-4B5F-BEB2-FE9573FB828D}"/>
    </a:ext>
  </a:extLst>
</a:theme>
</file>

<file path=ppt/theme/theme4.xml><?xml version="1.0" encoding="utf-8"?>
<a:theme xmlns:a="http://schemas.openxmlformats.org/drawingml/2006/main" name="2_Office Theme">
  <a:themeElements>
    <a:clrScheme name="Custom 11">
      <a:dk1>
        <a:srgbClr val="1F324A"/>
      </a:dk1>
      <a:lt1>
        <a:srgbClr val="FFFFFF"/>
      </a:lt1>
      <a:dk2>
        <a:srgbClr val="44546A"/>
      </a:dk2>
      <a:lt2>
        <a:srgbClr val="FEFFFF"/>
      </a:lt2>
      <a:accent1>
        <a:srgbClr val="2A88D2"/>
      </a:accent1>
      <a:accent2>
        <a:srgbClr val="21BDB3"/>
      </a:accent2>
      <a:accent3>
        <a:srgbClr val="EE4633"/>
      </a:accent3>
      <a:accent4>
        <a:srgbClr val="EEAD1E"/>
      </a:accent4>
      <a:accent5>
        <a:srgbClr val="D45D26"/>
      </a:accent5>
      <a:accent6>
        <a:srgbClr val="E06157"/>
      </a:accent6>
      <a:hlink>
        <a:srgbClr val="8F478E"/>
      </a:hlink>
      <a:folHlink>
        <a:srgbClr val="2E2C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Custom 11">
      <a:dk1>
        <a:srgbClr val="1F324A"/>
      </a:dk1>
      <a:lt1>
        <a:srgbClr val="FFFFFF"/>
      </a:lt1>
      <a:dk2>
        <a:srgbClr val="44546A"/>
      </a:dk2>
      <a:lt2>
        <a:srgbClr val="FEFFFF"/>
      </a:lt2>
      <a:accent1>
        <a:srgbClr val="2A88D2"/>
      </a:accent1>
      <a:accent2>
        <a:srgbClr val="21BDB3"/>
      </a:accent2>
      <a:accent3>
        <a:srgbClr val="EE4633"/>
      </a:accent3>
      <a:accent4>
        <a:srgbClr val="EEAD1E"/>
      </a:accent4>
      <a:accent5>
        <a:srgbClr val="D45D26"/>
      </a:accent5>
      <a:accent6>
        <a:srgbClr val="E06157"/>
      </a:accent6>
      <a:hlink>
        <a:srgbClr val="8F478E"/>
      </a:hlink>
      <a:folHlink>
        <a:srgbClr val="2E2C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PhRMA">
  <a:themeElements>
    <a:clrScheme name="Custom 11">
      <a:dk1>
        <a:srgbClr val="1F324A"/>
      </a:dk1>
      <a:lt1>
        <a:srgbClr val="FFFFFF"/>
      </a:lt1>
      <a:dk2>
        <a:srgbClr val="44546A"/>
      </a:dk2>
      <a:lt2>
        <a:srgbClr val="FEFFFF"/>
      </a:lt2>
      <a:accent1>
        <a:srgbClr val="2A88D2"/>
      </a:accent1>
      <a:accent2>
        <a:srgbClr val="21BDB3"/>
      </a:accent2>
      <a:accent3>
        <a:srgbClr val="EE4633"/>
      </a:accent3>
      <a:accent4>
        <a:srgbClr val="EEAD1E"/>
      </a:accent4>
      <a:accent5>
        <a:srgbClr val="D45D26"/>
      </a:accent5>
      <a:accent6>
        <a:srgbClr val="E06157"/>
      </a:accent6>
      <a:hlink>
        <a:srgbClr val="8F478E"/>
      </a:hlink>
      <a:folHlink>
        <a:srgbClr val="2E2C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RMA" id="{3B78CF2A-2F37-4BC2-8331-91A0E14D15AA}" vid="{B69BFBC2-AC93-4B5F-BEB2-FE9573FB828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F863906864BD46A8E4EFD64959B61A" ma:contentTypeVersion="13" ma:contentTypeDescription="Create a new document." ma:contentTypeScope="" ma:versionID="69150d80589db406adf6375c988b0e26">
  <xsd:schema xmlns:xsd="http://www.w3.org/2001/XMLSchema" xmlns:xs="http://www.w3.org/2001/XMLSchema" xmlns:p="http://schemas.microsoft.com/office/2006/metadata/properties" xmlns:ns3="6909d44a-fcbc-47bf-b43d-5b40c659c01c" xmlns:ns4="ce95b6ce-1fd3-4c46-a94e-903985a0a0c5" targetNamespace="http://schemas.microsoft.com/office/2006/metadata/properties" ma:root="true" ma:fieldsID="093a9306940b110a2280ae317013f3d8" ns3:_="" ns4:_="">
    <xsd:import namespace="6909d44a-fcbc-47bf-b43d-5b40c659c01c"/>
    <xsd:import namespace="ce95b6ce-1fd3-4c46-a94e-903985a0a0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9d44a-fcbc-47bf-b43d-5b40c659c0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5b6ce-1fd3-4c46-a94e-903985a0a0c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729C6F-4807-4FF7-BFFC-059B5B454F00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ce95b6ce-1fd3-4c46-a94e-903985a0a0c5"/>
    <ds:schemaRef ds:uri="6909d44a-fcbc-47bf-b43d-5b40c659c01c"/>
    <ds:schemaRef ds:uri="http://purl.org/dc/dcmitype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615A9BC-49DA-4BC3-8B62-5A07EDC2AB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9D89DB-86C2-42CD-8CD9-8E6828F5A1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9d44a-fcbc-47bf-b43d-5b40c659c01c"/>
    <ds:schemaRef ds:uri="ce95b6ce-1fd3-4c46-a94e-903985a0a0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27042</TotalTime>
  <Words>2895</Words>
  <Application>Microsoft Office PowerPoint</Application>
  <PresentationFormat>Widescreen</PresentationFormat>
  <Paragraphs>208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 Narrow</vt:lpstr>
      <vt:lpstr>Calibri</vt:lpstr>
      <vt:lpstr>System Font Regular</vt:lpstr>
      <vt:lpstr>Times New Roman</vt:lpstr>
      <vt:lpstr>Wingdings</vt:lpstr>
      <vt:lpstr>Office Theme</vt:lpstr>
      <vt:lpstr>1_Office Theme</vt:lpstr>
      <vt:lpstr>PhRMA</vt:lpstr>
      <vt:lpstr>2_Office Theme</vt:lpstr>
      <vt:lpstr>6_Office Theme</vt:lpstr>
      <vt:lpstr>1_PhRMA</vt:lpstr>
      <vt:lpstr>think-cell Slide</vt:lpstr>
      <vt:lpstr>Medicamentos Recetados: El Contexto de los Costos de la Insulina</vt:lpstr>
      <vt:lpstr>La Innovación Médica ha Transformado las Vidas de Pacientes con Diabetes.</vt:lpstr>
      <vt:lpstr>Un Mejor Manejo de la Diabetes Ahorra Dinero y Mejora los Resultados Medicos.</vt:lpstr>
      <vt:lpstr>Después de Descuentos y Rebajas, los Precios de las Clases de Insulina de Uso Común están Disminuyendo</vt:lpstr>
      <vt:lpstr>Las Aseguradoras y los PBMs Tienen una Ventaja Significante para Negociar Descuentos</vt:lpstr>
      <vt:lpstr>A Pesar de las Grandes Rebajas y Descuentos, el Aumento del Uso de Deducibles y Coaseguros Puede Exponer a los Pacientes a Mayores Costos de Bolsillo</vt:lpstr>
      <vt:lpstr>Las Aseguradoras  y los Intermediarios Exponen a los Pacientes con Diabetes a Aumentar los Costos de Bolsillo a pesar de la Disminución de los Precios Netos</vt:lpstr>
      <vt:lpstr>Los Pacientes con Coaseguro y Deducibles Pagan Más en Promedio por los Medicamentos para la Diabetes</vt:lpstr>
      <vt:lpstr>Una Pequeña Proporción de Pacientes con Diabetes Enfrenta Altos Costos de Bolsillo</vt:lpstr>
      <vt:lpstr>Una Pequeña Parte de las Prescripciones de Insulina Representan la Mayoría del Gasto Total - Lo Opuesto de Cómo Debería Funcionar el Seguro</vt:lpstr>
      <vt:lpstr>Los Pacientes con Diabetes Inscritos en Planes Médicos de Alto Deducible Enfrentan Altos Costos de Bolsillo al Comienzo de Cada Año</vt:lpstr>
      <vt:lpstr>Pagadores Han Tardado en Incluir Genéricos de Insulina en los Listados de Medicamentos.</vt:lpstr>
      <vt:lpstr>Los Programas de Asistencia para Compartir Costos se Han Convertido en un Salvavidas Crucial para Muchos Pacientes con Diabetes</vt:lpstr>
      <vt:lpstr>El Gasto de los Pacientes en Medicamentos de Marca para la Diabetes Habría Sido Dos Veces Más Alto Sin Asistencia para Compartir los Costos.</vt:lpstr>
      <vt:lpstr>Compartir Reembolsos Negociados Reduciría los Costos de Pacientes de la Parte D de Medicare</vt:lpstr>
      <vt:lpstr>Compartir Reembolsos Negociados Podría Reducir los Costos de Bolsillo de Pacientes con Seguro Comercial</vt:lpstr>
      <vt:lpstr>La Cobertura del Primer Dólar para la Insulina Podría Mejorar la Asequibilidad de los Pacientes con Diabetes en Planes Médicos de Alto Deducible</vt:lpstr>
      <vt:lpstr>Soluciones de Políticas para Abordar los Desafíos de Asequibilidad de la Insulina</vt:lpstr>
    </vt:vector>
  </TitlesOfParts>
  <Manager/>
  <Company>ASTA-USA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Medicamentos Recetados: El Contexto de los Costos de la Insulina</dc:title>
  <dc:subject/>
  <dc:creator>Aarif, Adam (SLC-MRM)</dc:creator>
  <cp:keywords/>
  <dc:description/>
  <cp:lastModifiedBy>Aarif, Adam (SLC-MRM)</cp:lastModifiedBy>
  <cp:revision>721</cp:revision>
  <cp:lastPrinted>2019-03-25T15:34:42Z</cp:lastPrinted>
  <dcterms:created xsi:type="dcterms:W3CDTF">2017-01-16T12:08:56Z</dcterms:created>
  <dcterms:modified xsi:type="dcterms:W3CDTF">2021-02-23T18:19:26Z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0x010100B7F863906864BD46A8E4EFD64959B61A</vt:lpwstr>
  </property>
</Properties>
</file>